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media/image1.jpeg" ContentType="image/jpeg"/>
  <Override PartName="/ppt/media/image2.jpeg" ContentType="image/jpeg"/>
  <Override PartName="/ppt/media/image8.png" ContentType="image/png"/>
  <Override PartName="/ppt/media/image3.jpeg" ContentType="image/jpeg"/>
  <Override PartName="/ppt/media/image4.jpeg" ContentType="image/jpeg"/>
  <Override PartName="/ppt/media/image11.png" ContentType="image/png"/>
  <Override PartName="/ppt/media/image5.jpeg" ContentType="image/jpeg"/>
  <Override PartName="/ppt/media/image7.png" ContentType="image/png"/>
  <Override PartName="/ppt/media/image6.png" ContentType="image/png"/>
  <Override PartName="/ppt/media/image9.png" ContentType="image/png"/>
  <Override PartName="/ppt/media/hdphoto1.wdp" ContentType="image/vnd.ms-photo"/>
  <Override PartName="/ppt/media/image10.png" ContentType="image/png"/>
  <Override PartName="/ppt/media/image12.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3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4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5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7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7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7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9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9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2422080" y="1619640"/>
            <a:ext cx="4299120" cy="1028736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1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2422080" y="1418760"/>
            <a:ext cx="4299120" cy="23058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1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5.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20000" y="1139040"/>
            <a:ext cx="4403520" cy="2590200"/>
          </a:xfrm>
          <a:prstGeom prst="rect">
            <a:avLst/>
          </a:prstGeom>
          <a:noFill/>
          <a:ln w="0">
            <a:noFill/>
          </a:ln>
        </p:spPr>
        <p:txBody>
          <a:bodyPr tIns="91440" bIns="91440" anchor="b">
            <a:noAutofit/>
          </a:bodyPr>
          <a:p>
            <a:pPr indent="0">
              <a:buNone/>
            </a:pPr>
            <a:r>
              <a:rPr b="0" lang="en-IN" sz="7200" spc="-1" strike="noStrike">
                <a:solidFill>
                  <a:srgbClr val="000000"/>
                </a:solidFill>
                <a:latin typeface="Arial"/>
              </a:rPr>
              <a:t>Click to edit the title text format</a:t>
            </a:r>
            <a:endParaRPr b="0" lang="en-IN" sz="72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720000" y="1152360"/>
            <a:ext cx="7703640" cy="3416040"/>
          </a:xfrm>
          <a:prstGeom prst="rect">
            <a:avLst/>
          </a:prstGeom>
          <a:solidFill>
            <a:srgbClr val="ffffff">
              <a:alpha val="45000"/>
            </a:srgbClr>
          </a:solidFill>
          <a:ln w="0">
            <a:noFill/>
          </a:ln>
        </p:spPr>
        <p:txBody>
          <a:bodyPr tIns="91440" bIns="91440" anchor="t">
            <a:noAutofit/>
          </a:bodyPr>
          <a:p>
            <a:pPr marL="432000" indent="-324000">
              <a:spcBef>
                <a:spcPts val="1417"/>
              </a:spcBef>
              <a:buClr>
                <a:srgbClr val="ffffff"/>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39" name="PlaceHolder 2"/>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720000" y="1706760"/>
            <a:ext cx="2759400" cy="1729440"/>
          </a:xfrm>
          <a:prstGeom prst="rect">
            <a:avLst/>
          </a:prstGeom>
          <a:noFill/>
          <a:ln w="0">
            <a:noFill/>
          </a:ln>
        </p:spPr>
        <p:txBody>
          <a:bodyPr tIns="91440" bIns="91440" anchor="t">
            <a:noAutofit/>
          </a:bodyPr>
          <a:p>
            <a:pPr indent="0">
              <a:buNone/>
            </a:pPr>
            <a:r>
              <a:rPr b="0" lang="en-IN" sz="4500" spc="-1" strike="noStrike">
                <a:solidFill>
                  <a:srgbClr val="000000"/>
                </a:solidFill>
                <a:latin typeface="Arial"/>
              </a:rPr>
              <a:t>Click to edit the title text format</a:t>
            </a:r>
            <a:endParaRPr b="0" lang="en-IN" sz="4500" spc="-1" strike="noStrike">
              <a:solidFill>
                <a:srgbClr val="000000"/>
              </a:solidFill>
              <a:latin typeface="Arial"/>
            </a:endParaRP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530400" y="1434600"/>
            <a:ext cx="1966680" cy="2274120"/>
          </a:xfrm>
          <a:prstGeom prst="rect">
            <a:avLst/>
          </a:prstGeom>
          <a:noFill/>
          <a:ln w="0">
            <a:noFill/>
          </a:ln>
        </p:spPr>
        <p:txBody>
          <a:bodyPr tIns="91440" bIns="91440" anchor="ctr">
            <a:noAutofit/>
          </a:bodyPr>
          <a:p>
            <a:pPr indent="0">
              <a:buNone/>
            </a:pP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960120" y="3723840"/>
            <a:ext cx="1539000" cy="401400"/>
          </a:xfrm>
          <a:prstGeom prst="rect">
            <a:avLst/>
          </a:prstGeom>
          <a:noFill/>
          <a:ln w="0">
            <a:noFill/>
          </a:ln>
        </p:spPr>
        <p:txBody>
          <a:bodyPr lIns="0" rIns="0" tIns="0" bIns="0" anchor="t">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53" name="PlaceHolder 2"/>
          <p:cNvSpPr>
            <a:spLocks noGrp="1"/>
          </p:cNvSpPr>
          <p:nvPr>
            <p:ph type="title"/>
          </p:nvPr>
        </p:nvSpPr>
        <p:spPr>
          <a:xfrm>
            <a:off x="6628680" y="3723840"/>
            <a:ext cx="1539000" cy="401400"/>
          </a:xfrm>
          <a:prstGeom prst="rect">
            <a:avLst/>
          </a:prstGeom>
          <a:noFill/>
          <a:ln w="0">
            <a:noFill/>
          </a:ln>
        </p:spPr>
        <p:txBody>
          <a:bodyPr lIns="0" rIns="0" tIns="0" bIns="0" anchor="t">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54" name="PlaceHolder 3"/>
          <p:cNvSpPr>
            <a:spLocks noGrp="1"/>
          </p:cNvSpPr>
          <p:nvPr>
            <p:ph type="title"/>
          </p:nvPr>
        </p:nvSpPr>
        <p:spPr>
          <a:xfrm>
            <a:off x="3805200" y="3723840"/>
            <a:ext cx="1539000" cy="401400"/>
          </a:xfrm>
          <a:prstGeom prst="rect">
            <a:avLst/>
          </a:prstGeom>
          <a:noFill/>
          <a:ln w="0">
            <a:noFill/>
          </a:ln>
        </p:spPr>
        <p:txBody>
          <a:bodyPr lIns="0" rIns="0" tIns="0" bIns="0" anchor="t">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55" name="PlaceHolder 4"/>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56"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9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23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9" name="PlaceHolder 1"/>
          <p:cNvSpPr>
            <a:spLocks noGrp="1"/>
          </p:cNvSpPr>
          <p:nvPr>
            <p:ph type="title"/>
          </p:nvPr>
        </p:nvSpPr>
        <p:spPr>
          <a:xfrm>
            <a:off x="916200" y="2443680"/>
            <a:ext cx="1841040" cy="401400"/>
          </a:xfrm>
          <a:prstGeom prst="rect">
            <a:avLst/>
          </a:prstGeom>
          <a:noFill/>
          <a:ln w="0">
            <a:noFill/>
          </a:ln>
        </p:spPr>
        <p:txBody>
          <a:bodyPr lIns="0" rIns="0" tIns="0" bIns="0" anchor="b">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0" name="PlaceHolder 2"/>
          <p:cNvSpPr>
            <a:spLocks noGrp="1"/>
          </p:cNvSpPr>
          <p:nvPr>
            <p:ph type="title"/>
          </p:nvPr>
        </p:nvSpPr>
        <p:spPr>
          <a:xfrm>
            <a:off x="6298200" y="2443680"/>
            <a:ext cx="1841040" cy="401400"/>
          </a:xfrm>
          <a:prstGeom prst="rect">
            <a:avLst/>
          </a:prstGeom>
          <a:noFill/>
          <a:ln w="0">
            <a:noFill/>
          </a:ln>
        </p:spPr>
        <p:txBody>
          <a:bodyPr lIns="0" rIns="0" tIns="0" bIns="0" anchor="b">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1" name="PlaceHolder 3"/>
          <p:cNvSpPr>
            <a:spLocks noGrp="1"/>
          </p:cNvSpPr>
          <p:nvPr>
            <p:ph type="title"/>
          </p:nvPr>
        </p:nvSpPr>
        <p:spPr>
          <a:xfrm>
            <a:off x="3607200" y="3872880"/>
            <a:ext cx="1841040" cy="401400"/>
          </a:xfrm>
          <a:prstGeom prst="rect">
            <a:avLst/>
          </a:prstGeom>
          <a:noFill/>
          <a:ln w="0">
            <a:noFill/>
          </a:ln>
        </p:spPr>
        <p:txBody>
          <a:bodyPr lIns="0" rIns="0" tIns="0" bIns="0" anchor="b">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2" name="PlaceHolder 4"/>
          <p:cNvSpPr>
            <a:spLocks noGrp="1"/>
          </p:cNvSpPr>
          <p:nvPr>
            <p:ph type="title"/>
          </p:nvPr>
        </p:nvSpPr>
        <p:spPr>
          <a:xfrm>
            <a:off x="3607200" y="2443680"/>
            <a:ext cx="1841040" cy="401400"/>
          </a:xfrm>
          <a:prstGeom prst="rect">
            <a:avLst/>
          </a:prstGeom>
          <a:noFill/>
          <a:ln w="0">
            <a:noFill/>
          </a:ln>
        </p:spPr>
        <p:txBody>
          <a:bodyPr lIns="0" rIns="0" tIns="0" bIns="0" anchor="b">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3" name="PlaceHolder 5"/>
          <p:cNvSpPr>
            <a:spLocks noGrp="1"/>
          </p:cNvSpPr>
          <p:nvPr>
            <p:ph type="title"/>
          </p:nvPr>
        </p:nvSpPr>
        <p:spPr>
          <a:xfrm>
            <a:off x="916200" y="3872880"/>
            <a:ext cx="1841040" cy="401400"/>
          </a:xfrm>
          <a:prstGeom prst="rect">
            <a:avLst/>
          </a:prstGeom>
          <a:noFill/>
          <a:ln w="0">
            <a:noFill/>
          </a:ln>
        </p:spPr>
        <p:txBody>
          <a:bodyPr lIns="0" rIns="0" tIns="0" bIns="0" anchor="b">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4" name="PlaceHolder 6"/>
          <p:cNvSpPr>
            <a:spLocks noGrp="1"/>
          </p:cNvSpPr>
          <p:nvPr>
            <p:ph type="title"/>
          </p:nvPr>
        </p:nvSpPr>
        <p:spPr>
          <a:xfrm>
            <a:off x="6495840" y="3872880"/>
            <a:ext cx="1446120" cy="401400"/>
          </a:xfrm>
          <a:prstGeom prst="rect">
            <a:avLst/>
          </a:prstGeom>
          <a:noFill/>
          <a:ln w="0">
            <a:noFill/>
          </a:ln>
        </p:spPr>
        <p:txBody>
          <a:bodyPr lIns="0" rIns="0" tIns="0" bIns="0" anchor="b">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5" name="PlaceHolder 7"/>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buNone/>
            </a:pP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276" name="PlaceHolder 8"/>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2422080" y="1418760"/>
            <a:ext cx="4299120" cy="2305800"/>
          </a:xfrm>
          <a:prstGeom prst="rect">
            <a:avLst/>
          </a:prstGeom>
          <a:noFill/>
          <a:ln w="0">
            <a:noFill/>
          </a:ln>
        </p:spPr>
        <p:txBody>
          <a:bodyPr tIns="91440" bIns="91440" anchor="ctr">
            <a:noAutofit/>
          </a:bodyPr>
          <a:p>
            <a:pPr indent="0">
              <a:buNone/>
            </a:pPr>
            <a:r>
              <a:rPr b="0" lang="en-IN" sz="7200" spc="-1" strike="noStrike">
                <a:solidFill>
                  <a:srgbClr val="000000"/>
                </a:solidFill>
                <a:latin typeface="Arial"/>
              </a:rPr>
              <a:t>Click to edit the title text format</a:t>
            </a:r>
            <a:endParaRPr b="0" lang="en-IN" sz="7200" spc="-1" strike="noStrike">
              <a:solidFill>
                <a:srgbClr val="000000"/>
              </a:solidFill>
              <a:latin typeface="Arial"/>
            </a:endParaRPr>
          </a:p>
        </p:txBody>
      </p:sp>
      <p:sp>
        <p:nvSpPr>
          <p:cNvPr id="3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6.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0.png"/><Relationship Id="rId7" Type="http://schemas.openxmlformats.org/officeDocument/2006/relationships/slideLayout" Target="../slideLayouts/slideLayout77.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85.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1.png"/><Relationship Id="rId3" Type="http://schemas.openxmlformats.org/officeDocument/2006/relationships/hyperlink" Target="https://github.com/timspit/lucyd" TargetMode="External"/><Relationship Id="rId4" Type="http://schemas.openxmlformats.org/officeDocument/2006/relationships/hyperlink" Target="https://www.kaggle.com/msambare/fer2013" TargetMode="External"/><Relationship Id="rId5"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1" name="PlaceHolder 1"/>
          <p:cNvSpPr>
            <a:spLocks noGrp="1"/>
          </p:cNvSpPr>
          <p:nvPr>
            <p:ph type="title"/>
          </p:nvPr>
        </p:nvSpPr>
        <p:spPr>
          <a:xfrm>
            <a:off x="0" y="501120"/>
            <a:ext cx="4419360" cy="3098880"/>
          </a:xfrm>
          <a:prstGeom prst="rect">
            <a:avLst/>
          </a:prstGeom>
          <a:noFill/>
          <a:ln w="0">
            <a:noFill/>
          </a:ln>
        </p:spPr>
        <p:txBody>
          <a:bodyPr tIns="91440" bIns="91440" anchor="b">
            <a:noAutofit/>
          </a:bodyPr>
          <a:p>
            <a:pPr indent="0" algn="ctr">
              <a:lnSpc>
                <a:spcPct val="100000"/>
              </a:lnSpc>
              <a:buNone/>
              <a:tabLst>
                <a:tab algn="l" pos="0"/>
              </a:tabLst>
            </a:pPr>
            <a:r>
              <a:rPr b="1" lang="en-IN" sz="3600" spc="-1" strike="noStrike">
                <a:solidFill>
                  <a:schemeClr val="lt2"/>
                </a:solidFill>
                <a:latin typeface="Anton"/>
                <a:ea typeface="Anton"/>
              </a:rPr>
              <a:t>MUSIC  RECOMMENDER  USING  FACIAL  EXPRESSION</a:t>
            </a:r>
            <a:endParaRPr b="0" lang="en-IN" sz="3600" spc="-1" strike="noStrike">
              <a:solidFill>
                <a:srgbClr val="000000"/>
              </a:solidFill>
              <a:latin typeface="Arial"/>
            </a:endParaRPr>
          </a:p>
        </p:txBody>
      </p:sp>
      <p:pic>
        <p:nvPicPr>
          <p:cNvPr id="352" name="Google Shape;104;p24" descr=""/>
          <p:cNvPicPr/>
          <p:nvPr/>
        </p:nvPicPr>
        <p:blipFill>
          <a:blip r:embed="rId2"/>
          <a:srcRect l="6665" t="4857" r="6220" b="5495"/>
          <a:stretch/>
        </p:blipFill>
        <p:spPr>
          <a:xfrm>
            <a:off x="4046040" y="411840"/>
            <a:ext cx="4196880" cy="4319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3" name="PlaceHolder 1"/>
          <p:cNvSpPr>
            <a:spLocks noGrp="1"/>
          </p:cNvSpPr>
          <p:nvPr>
            <p:ph type="title"/>
          </p:nvPr>
        </p:nvSpPr>
        <p:spPr>
          <a:xfrm>
            <a:off x="3447720" y="1374480"/>
            <a:ext cx="2343240" cy="572400"/>
          </a:xfrm>
          <a:prstGeom prst="rect">
            <a:avLst/>
          </a:prstGeom>
          <a:noFill/>
          <a:ln w="0">
            <a:noFill/>
          </a:ln>
        </p:spPr>
        <p:txBody>
          <a:bodyPr tIns="91440" bIns="91440" anchor="t">
            <a:noAutofit/>
          </a:bodyPr>
          <a:p>
            <a:pPr indent="0" algn="ctr">
              <a:lnSpc>
                <a:spcPct val="100000"/>
              </a:lnSpc>
              <a:buNone/>
              <a:tabLst>
                <a:tab algn="l" pos="0"/>
              </a:tabLst>
            </a:pPr>
            <a:r>
              <a:rPr b="1" lang="en" sz="3000" spc="-1" strike="noStrike">
                <a:solidFill>
                  <a:schemeClr val="lt2"/>
                </a:solidFill>
                <a:latin typeface="Rajdhani"/>
                <a:ea typeface="Rajdhani"/>
              </a:rPr>
              <a:t>Results</a:t>
            </a:r>
            <a:endParaRPr b="0" lang="en-IN" sz="3000" spc="-1" strike="noStrike">
              <a:solidFill>
                <a:srgbClr val="000000"/>
              </a:solidFill>
              <a:latin typeface="Arial"/>
            </a:endParaRPr>
          </a:p>
        </p:txBody>
      </p:sp>
      <p:sp>
        <p:nvSpPr>
          <p:cNvPr id="404" name="Google Shape;653;p34"/>
          <p:cNvSpPr/>
          <p:nvPr/>
        </p:nvSpPr>
        <p:spPr>
          <a:xfrm>
            <a:off x="3569760" y="1897560"/>
            <a:ext cx="2126160" cy="1761480"/>
          </a:xfrm>
          <a:prstGeom prst="rect">
            <a:avLst/>
          </a:prstGeom>
          <a:noFill/>
          <a:ln w="19050">
            <a:solidFill>
              <a:srgbClr val="f3f3f3"/>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a typeface="Arial"/>
            </a:endParaRPr>
          </a:p>
        </p:txBody>
      </p:sp>
      <p:sp>
        <p:nvSpPr>
          <p:cNvPr id="405" name="Google Shape;659;p34"/>
          <p:cNvSpPr/>
          <p:nvPr/>
        </p:nvSpPr>
        <p:spPr>
          <a:xfrm>
            <a:off x="4385520" y="2569680"/>
            <a:ext cx="372960" cy="450360"/>
          </a:xfrm>
          <a:custGeom>
            <a:avLst/>
            <a:gdLst>
              <a:gd name="textAreaLeft" fmla="*/ 0 w 372960"/>
              <a:gd name="textAreaRight" fmla="*/ 373320 w 372960"/>
              <a:gd name="textAreaTop" fmla="*/ 0 h 450360"/>
              <a:gd name="textAreaBottom" fmla="*/ 450720 h 450360"/>
            </a:gdLst>
            <a:ahLst/>
            <a:rect l="textAreaLeft" t="textAreaTop" r="textAreaRight" b="textAreaBottom"/>
            <a:pathLst>
              <a:path w="56519" h="6825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a typeface="Arial"/>
            </a:endParaRPr>
          </a:p>
        </p:txBody>
      </p:sp>
      <p:sp>
        <p:nvSpPr>
          <p:cNvPr id="406" name="Google Shape;670;p34"/>
          <p:cNvSpPr/>
          <p:nvPr/>
        </p:nvSpPr>
        <p:spPr>
          <a:xfrm>
            <a:off x="450360" y="2950920"/>
            <a:ext cx="2180880" cy="1891080"/>
          </a:xfrm>
          <a:prstGeom prst="rect">
            <a:avLst/>
          </a:prstGeom>
          <a:noFill/>
          <a:ln w="19050">
            <a:solidFill>
              <a:srgbClr val="f3f3f3"/>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a typeface="Arial"/>
            </a:endParaRPr>
          </a:p>
        </p:txBody>
      </p:sp>
      <p:sp>
        <p:nvSpPr>
          <p:cNvPr id="407" name="Google Shape;671;p34"/>
          <p:cNvSpPr/>
          <p:nvPr/>
        </p:nvSpPr>
        <p:spPr>
          <a:xfrm>
            <a:off x="6617520" y="3080160"/>
            <a:ext cx="2274480" cy="1761480"/>
          </a:xfrm>
          <a:prstGeom prst="rect">
            <a:avLst/>
          </a:prstGeom>
          <a:noFill/>
          <a:ln w="19050">
            <a:solidFill>
              <a:srgbClr val="f3f3f3"/>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a typeface="Arial"/>
            </a:endParaRPr>
          </a:p>
        </p:txBody>
      </p:sp>
      <p:sp>
        <p:nvSpPr>
          <p:cNvPr id="408" name="Google Shape;672;p34"/>
          <p:cNvSpPr/>
          <p:nvPr/>
        </p:nvSpPr>
        <p:spPr>
          <a:xfrm>
            <a:off x="561240" y="611640"/>
            <a:ext cx="2054160" cy="1891080"/>
          </a:xfrm>
          <a:prstGeom prst="rect">
            <a:avLst/>
          </a:prstGeom>
          <a:noFill/>
          <a:ln w="19050">
            <a:solidFill>
              <a:srgbClr val="f3f3f3"/>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a typeface="Arial"/>
            </a:endParaRPr>
          </a:p>
        </p:txBody>
      </p:sp>
      <p:sp>
        <p:nvSpPr>
          <p:cNvPr id="409" name="Google Shape;673;p34"/>
          <p:cNvSpPr/>
          <p:nvPr/>
        </p:nvSpPr>
        <p:spPr>
          <a:xfrm>
            <a:off x="6602760" y="611640"/>
            <a:ext cx="2274480" cy="1957680"/>
          </a:xfrm>
          <a:prstGeom prst="rect">
            <a:avLst/>
          </a:prstGeom>
          <a:noFill/>
          <a:ln w="19050">
            <a:solidFill>
              <a:srgbClr val="f3f3f3"/>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a typeface="Arial"/>
            </a:endParaRPr>
          </a:p>
        </p:txBody>
      </p:sp>
      <p:cxnSp>
        <p:nvCxnSpPr>
          <p:cNvPr id="410" name="Google Shape;674;p34"/>
          <p:cNvCxnSpPr>
            <a:stCxn id="408" idx="3"/>
            <a:endCxn id="404" idx="1"/>
          </p:cNvCxnSpPr>
          <p:nvPr/>
        </p:nvCxnSpPr>
        <p:spPr>
          <a:xfrm>
            <a:off x="2615400" y="1557000"/>
            <a:ext cx="954720" cy="1221480"/>
          </a:xfrm>
          <a:prstGeom prst="bentConnector3">
            <a:avLst>
              <a:gd name="adj1" fmla="val 50018"/>
            </a:avLst>
          </a:prstGeom>
          <a:ln w="19050">
            <a:solidFill>
              <a:srgbClr val="f3f3f3"/>
            </a:solidFill>
            <a:round/>
          </a:ln>
        </p:spPr>
      </p:cxnSp>
      <p:cxnSp>
        <p:nvCxnSpPr>
          <p:cNvPr id="411" name="Google Shape;675;p34"/>
          <p:cNvCxnSpPr>
            <a:stCxn id="404" idx="1"/>
            <a:endCxn id="406" idx="3"/>
          </p:cNvCxnSpPr>
          <p:nvPr/>
        </p:nvCxnSpPr>
        <p:spPr>
          <a:xfrm flipV="1" rot="10800000">
            <a:off x="2630880" y="2778120"/>
            <a:ext cx="938880" cy="1118520"/>
          </a:xfrm>
          <a:prstGeom prst="bentConnector3">
            <a:avLst>
              <a:gd name="adj1" fmla="val 49980"/>
            </a:avLst>
          </a:prstGeom>
          <a:ln w="19050">
            <a:solidFill>
              <a:srgbClr val="f3f3f3"/>
            </a:solidFill>
            <a:round/>
          </a:ln>
        </p:spPr>
      </p:cxnSp>
      <p:cxnSp>
        <p:nvCxnSpPr>
          <p:cNvPr id="412" name="Google Shape;676;p34"/>
          <p:cNvCxnSpPr>
            <a:stCxn id="409" idx="1"/>
            <a:endCxn id="404" idx="3"/>
          </p:cNvCxnSpPr>
          <p:nvPr/>
        </p:nvCxnSpPr>
        <p:spPr>
          <a:xfrm flipV="1" rot="10800000">
            <a:off x="5695560" y="1590120"/>
            <a:ext cx="907200" cy="1188000"/>
          </a:xfrm>
          <a:prstGeom prst="bentConnector3">
            <a:avLst>
              <a:gd name="adj1" fmla="val 49980"/>
            </a:avLst>
          </a:prstGeom>
          <a:ln w="19050">
            <a:solidFill>
              <a:srgbClr val="f3f3f3"/>
            </a:solidFill>
            <a:round/>
          </a:ln>
        </p:spPr>
      </p:cxnSp>
      <p:cxnSp>
        <p:nvCxnSpPr>
          <p:cNvPr id="413" name="Google Shape;677;p34"/>
          <p:cNvCxnSpPr/>
          <p:nvPr/>
        </p:nvCxnSpPr>
        <p:spPr>
          <a:xfrm>
            <a:off x="5703480" y="2795040"/>
            <a:ext cx="899280" cy="864720"/>
          </a:xfrm>
          <a:prstGeom prst="bentConnector3">
            <a:avLst>
              <a:gd name="adj1" fmla="val 50020"/>
            </a:avLst>
          </a:prstGeom>
          <a:ln w="19050">
            <a:solidFill>
              <a:srgbClr val="f3f3f3"/>
            </a:solidFill>
            <a:round/>
          </a:ln>
        </p:spPr>
      </p:cxnSp>
      <p:sp>
        <p:nvSpPr>
          <p:cNvPr id="414" name="TextBox 53"/>
          <p:cNvSpPr/>
          <p:nvPr/>
        </p:nvSpPr>
        <p:spPr>
          <a:xfrm>
            <a:off x="3569760" y="1946880"/>
            <a:ext cx="212616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endParaRPr b="0" lang="en-IN" sz="1800" spc="-1" strike="noStrike">
              <a:solidFill>
                <a:srgbClr val="ffffff"/>
              </a:solidFill>
              <a:latin typeface="Arial"/>
            </a:endParaRPr>
          </a:p>
          <a:p>
            <a:pPr algn="ctr">
              <a:lnSpc>
                <a:spcPct val="100000"/>
              </a:lnSpc>
            </a:pPr>
            <a:r>
              <a:rPr b="0" lang="en-IN" sz="1800" spc="-1" strike="noStrike">
                <a:solidFill>
                  <a:srgbClr val="f3f3f3"/>
                </a:solidFill>
                <a:latin typeface="Arial"/>
                <a:ea typeface="Arial"/>
              </a:rPr>
              <a:t>Music</a:t>
            </a:r>
            <a:endParaRPr b="0" lang="en-IN" sz="1800" spc="-1" strike="noStrike">
              <a:solidFill>
                <a:srgbClr val="ffffff"/>
              </a:solidFill>
              <a:latin typeface="Arial"/>
            </a:endParaRPr>
          </a:p>
          <a:p>
            <a:pPr algn="ctr">
              <a:lnSpc>
                <a:spcPct val="100000"/>
              </a:lnSpc>
            </a:pPr>
            <a:r>
              <a:rPr b="0" lang="en-IN" sz="1800" spc="-1" strike="noStrike">
                <a:solidFill>
                  <a:srgbClr val="f3f3f3"/>
                </a:solidFill>
                <a:latin typeface="Arial"/>
                <a:ea typeface="Arial"/>
              </a:rPr>
              <a:t>Recommendation</a:t>
            </a:r>
            <a:endParaRPr b="0" lang="en-IN" sz="1800" spc="-1" strike="noStrike">
              <a:solidFill>
                <a:srgbClr val="ffffff"/>
              </a:solidFill>
              <a:latin typeface="Arial"/>
            </a:endParaRPr>
          </a:p>
          <a:p>
            <a:pPr algn="ctr">
              <a:lnSpc>
                <a:spcPct val="100000"/>
              </a:lnSpc>
            </a:pPr>
            <a:r>
              <a:rPr b="0" lang="en-IN" sz="1800" spc="-1" strike="noStrike">
                <a:solidFill>
                  <a:srgbClr val="f3f3f3"/>
                </a:solidFill>
                <a:latin typeface="Arial"/>
                <a:ea typeface="Arial"/>
              </a:rPr>
              <a:t>System</a:t>
            </a:r>
            <a:endParaRPr b="0" lang="en-IN" sz="1800" spc="-1" strike="noStrike">
              <a:solidFill>
                <a:srgbClr val="ffffff"/>
              </a:solidFill>
              <a:latin typeface="Arial"/>
            </a:endParaRPr>
          </a:p>
        </p:txBody>
      </p:sp>
      <p:pic>
        <p:nvPicPr>
          <p:cNvPr id="415" name="Picture 80" descr=""/>
          <p:cNvPicPr/>
          <p:nvPr/>
        </p:nvPicPr>
        <p:blipFill>
          <a:blip r:embed="rId2"/>
          <a:stretch/>
        </p:blipFill>
        <p:spPr>
          <a:xfrm>
            <a:off x="570240" y="628200"/>
            <a:ext cx="2036160" cy="1857600"/>
          </a:xfrm>
          <a:prstGeom prst="rect">
            <a:avLst/>
          </a:prstGeom>
          <a:ln w="0">
            <a:noFill/>
          </a:ln>
        </p:spPr>
      </p:pic>
      <p:pic>
        <p:nvPicPr>
          <p:cNvPr id="416" name="Picture 55" descr=""/>
          <p:cNvPicPr/>
          <p:nvPr/>
        </p:nvPicPr>
        <p:blipFill>
          <a:blip r:embed="rId3"/>
          <a:stretch/>
        </p:blipFill>
        <p:spPr>
          <a:xfrm>
            <a:off x="6625080" y="615600"/>
            <a:ext cx="2259360" cy="1941120"/>
          </a:xfrm>
          <a:prstGeom prst="rect">
            <a:avLst/>
          </a:prstGeom>
          <a:ln w="0">
            <a:noFill/>
          </a:ln>
        </p:spPr>
      </p:pic>
      <p:pic>
        <p:nvPicPr>
          <p:cNvPr id="417" name="Picture 60" descr=""/>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p:blipFill>
        <p:spPr>
          <a:xfrm>
            <a:off x="466920" y="2961360"/>
            <a:ext cx="2148120" cy="1880280"/>
          </a:xfrm>
          <a:prstGeom prst="rect">
            <a:avLst/>
          </a:prstGeom>
          <a:ln w="0">
            <a:noFill/>
          </a:ln>
        </p:spPr>
      </p:pic>
      <p:pic>
        <p:nvPicPr>
          <p:cNvPr id="418" name="Picture 62" descr=""/>
          <p:cNvPicPr/>
          <p:nvPr/>
        </p:nvPicPr>
        <p:blipFill>
          <a:blip r:embed="rId6"/>
          <a:stretch/>
        </p:blipFill>
        <p:spPr>
          <a:xfrm>
            <a:off x="6650280" y="3085920"/>
            <a:ext cx="2226600" cy="1750320"/>
          </a:xfrm>
          <a:prstGeom prst="rect">
            <a:avLst/>
          </a:prstGeom>
          <a:ln w="0">
            <a:noFill/>
          </a:ln>
        </p:spPr>
      </p:pic>
      <p:cxnSp>
        <p:nvCxnSpPr>
          <p:cNvPr id="419" name="Google Shape;637;p32"/>
          <p:cNvCxnSpPr/>
          <p:nvPr/>
        </p:nvCxnSpPr>
        <p:spPr>
          <a:xfrm flipH="1" rot="16200000">
            <a:off x="2365560" y="345600"/>
            <a:ext cx="369000" cy="162720"/>
          </a:xfrm>
          <a:prstGeom prst="bentConnector3">
            <a:avLst>
              <a:gd name="adj1" fmla="val 50000"/>
            </a:avLst>
          </a:prstGeom>
          <a:ln w="19050">
            <a:solidFill>
              <a:srgbClr val="f3f3f3"/>
            </a:solidFill>
            <a:round/>
            <a:headEnd len="med" type="oval" w="med"/>
          </a:ln>
        </p:spPr>
      </p:cxnSp>
      <p:sp>
        <p:nvSpPr>
          <p:cNvPr id="420" name="TextBox 77"/>
          <p:cNvSpPr/>
          <p:nvPr/>
        </p:nvSpPr>
        <p:spPr>
          <a:xfrm>
            <a:off x="357120" y="79920"/>
            <a:ext cx="218088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1400" spc="-1" strike="noStrike">
                <a:solidFill>
                  <a:schemeClr val="accent3">
                    <a:lumMod val="40000"/>
                    <a:lumOff val="60000"/>
                  </a:schemeClr>
                </a:solidFill>
                <a:latin typeface="Arial"/>
                <a:ea typeface="Arial"/>
              </a:rPr>
              <a:t>This is user’s interface</a:t>
            </a:r>
            <a:endParaRPr b="0" lang="en-IN" sz="1400" spc="-1" strike="noStrike">
              <a:solidFill>
                <a:srgbClr val="ffffff"/>
              </a:solidFill>
              <a:latin typeface="Arial"/>
            </a:endParaRPr>
          </a:p>
        </p:txBody>
      </p:sp>
      <p:cxnSp>
        <p:nvCxnSpPr>
          <p:cNvPr id="421" name="Google Shape;637;p32"/>
          <p:cNvCxnSpPr>
            <a:stCxn id="422" idx="1"/>
          </p:cNvCxnSpPr>
          <p:nvPr/>
        </p:nvCxnSpPr>
        <p:spPr>
          <a:xfrm flipV="1" rot="10800000">
            <a:off x="6586200" y="267480"/>
            <a:ext cx="157680" cy="350280"/>
          </a:xfrm>
          <a:prstGeom prst="bentConnector3">
            <a:avLst>
              <a:gd name="adj1" fmla="val 114645"/>
            </a:avLst>
          </a:prstGeom>
          <a:ln w="19050">
            <a:solidFill>
              <a:srgbClr val="f3f3f3"/>
            </a:solidFill>
            <a:round/>
            <a:headEnd len="med" type="oval" w="med"/>
          </a:ln>
        </p:spPr>
      </p:cxnSp>
      <p:sp>
        <p:nvSpPr>
          <p:cNvPr id="422" name="TextBox 115"/>
          <p:cNvSpPr/>
          <p:nvPr/>
        </p:nvSpPr>
        <p:spPr>
          <a:xfrm>
            <a:off x="6743880" y="9720"/>
            <a:ext cx="23713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1400" spc="-1" strike="noStrike">
                <a:solidFill>
                  <a:schemeClr val="accent3">
                    <a:lumMod val="40000"/>
                    <a:lumOff val="60000"/>
                  </a:schemeClr>
                </a:solidFill>
                <a:latin typeface="Arial"/>
                <a:ea typeface="Arial"/>
              </a:rPr>
              <a:t>User enter some inputs like language and singer</a:t>
            </a:r>
            <a:endParaRPr b="0" lang="en-IN" sz="1400" spc="-1" strike="noStrike">
              <a:solidFill>
                <a:srgbClr val="ffffff"/>
              </a:solidFill>
              <a:latin typeface="Arial"/>
            </a:endParaRPr>
          </a:p>
        </p:txBody>
      </p:sp>
      <p:cxnSp>
        <p:nvCxnSpPr>
          <p:cNvPr id="423" name="Google Shape;637;p32"/>
          <p:cNvCxnSpPr/>
          <p:nvPr/>
        </p:nvCxnSpPr>
        <p:spPr>
          <a:xfrm flipV="1" rot="10800000">
            <a:off x="2646360" y="4289400"/>
            <a:ext cx="577080" cy="547200"/>
          </a:xfrm>
          <a:prstGeom prst="bentConnector3">
            <a:avLst>
              <a:gd name="adj1" fmla="val 50000"/>
            </a:avLst>
          </a:prstGeom>
          <a:ln w="19050">
            <a:solidFill>
              <a:srgbClr val="f3f3f3"/>
            </a:solidFill>
            <a:round/>
            <a:headEnd len="med" type="oval" w="med"/>
          </a:ln>
        </p:spPr>
      </p:cxnSp>
      <p:sp>
        <p:nvSpPr>
          <p:cNvPr id="424" name="TextBox 127"/>
          <p:cNvSpPr/>
          <p:nvPr/>
        </p:nvSpPr>
        <p:spPr>
          <a:xfrm>
            <a:off x="3238200" y="4128480"/>
            <a:ext cx="18972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1400" spc="-1" strike="noStrike">
                <a:solidFill>
                  <a:schemeClr val="accent3">
                    <a:lumMod val="40000"/>
                    <a:lumOff val="60000"/>
                  </a:schemeClr>
                </a:solidFill>
                <a:latin typeface="Arial"/>
                <a:ea typeface="Arial"/>
              </a:rPr>
              <a:t>Detecting Emotions</a:t>
            </a:r>
            <a:endParaRPr b="0" lang="en-IN" sz="1400" spc="-1" strike="noStrike">
              <a:solidFill>
                <a:srgbClr val="ffffff"/>
              </a:solidFill>
              <a:latin typeface="Arial"/>
            </a:endParaRPr>
          </a:p>
        </p:txBody>
      </p:sp>
      <p:cxnSp>
        <p:nvCxnSpPr>
          <p:cNvPr id="425" name="Google Shape;637;p32"/>
          <p:cNvCxnSpPr/>
          <p:nvPr/>
        </p:nvCxnSpPr>
        <p:spPr>
          <a:xfrm>
            <a:off x="6149160" y="4836600"/>
            <a:ext cx="468720" cy="360"/>
          </a:xfrm>
          <a:prstGeom prst="bentConnector2">
            <a:avLst/>
          </a:prstGeom>
          <a:ln w="19050">
            <a:solidFill>
              <a:srgbClr val="f3f3f3"/>
            </a:solidFill>
            <a:round/>
            <a:headEnd len="med" type="oval" w="med"/>
          </a:ln>
        </p:spPr>
      </p:cxnSp>
      <p:sp>
        <p:nvSpPr>
          <p:cNvPr id="426" name="TextBox 131"/>
          <p:cNvSpPr/>
          <p:nvPr/>
        </p:nvSpPr>
        <p:spPr>
          <a:xfrm>
            <a:off x="4632840" y="4668120"/>
            <a:ext cx="18972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1400" spc="-1" strike="noStrike">
                <a:solidFill>
                  <a:schemeClr val="accent3">
                    <a:lumMod val="40000"/>
                    <a:lumOff val="60000"/>
                  </a:schemeClr>
                </a:solidFill>
                <a:latin typeface="Arial"/>
                <a:ea typeface="Arial"/>
              </a:rPr>
              <a:t>Suggests Music </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7" name="PlaceHolder 1"/>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lgn="ctr">
              <a:lnSpc>
                <a:spcPct val="100000"/>
              </a:lnSpc>
              <a:buNone/>
              <a:tabLst>
                <a:tab algn="l" pos="0"/>
              </a:tabLst>
            </a:pPr>
            <a:r>
              <a:rPr b="1" i="1" lang="en" sz="3000" spc="-1" strike="noStrike">
                <a:solidFill>
                  <a:schemeClr val="lt2"/>
                </a:solidFill>
                <a:latin typeface="Perpetua Titling MT"/>
                <a:ea typeface="Rajdhani"/>
              </a:rPr>
              <a:t>Conclusion</a:t>
            </a:r>
            <a:endParaRPr b="0" lang="en-IN" sz="3000" spc="-1" strike="noStrike">
              <a:solidFill>
                <a:srgbClr val="000000"/>
              </a:solidFill>
              <a:latin typeface="Arial"/>
            </a:endParaRPr>
          </a:p>
        </p:txBody>
      </p:sp>
      <p:sp>
        <p:nvSpPr>
          <p:cNvPr id="428" name="TextBox 25"/>
          <p:cNvSpPr/>
          <p:nvPr/>
        </p:nvSpPr>
        <p:spPr>
          <a:xfrm>
            <a:off x="228600" y="1318320"/>
            <a:ext cx="8572320" cy="3443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0" lang="en-US" sz="2000" spc="-1" strike="noStrike">
                <a:solidFill>
                  <a:srgbClr val="f3f3f3"/>
                </a:solidFill>
                <a:latin typeface="MV Boli"/>
                <a:ea typeface="Arial"/>
              </a:rPr>
              <a:t>In this project, music recommendation model it is based on the emotions that are captured in real time images of the user.</a:t>
            </a:r>
            <a:endParaRPr b="0" lang="en-IN" sz="2000" spc="-1" strike="noStrike">
              <a:solidFill>
                <a:srgbClr val="ffffff"/>
              </a:solidFill>
              <a:latin typeface="Arial"/>
            </a:endParaRPr>
          </a:p>
          <a:p>
            <a:pPr>
              <a:lnSpc>
                <a:spcPct val="100000"/>
              </a:lnSpc>
            </a:pPr>
            <a:endParaRPr b="0" lang="en-IN" sz="2000" spc="-1" strike="noStrike">
              <a:solidFill>
                <a:srgbClr val="ffffff"/>
              </a:solidFill>
              <a:latin typeface="Arial"/>
            </a:endParaRPr>
          </a:p>
          <a:p>
            <a:pPr marL="285840" indent="-285840">
              <a:lnSpc>
                <a:spcPct val="100000"/>
              </a:lnSpc>
              <a:buClr>
                <a:srgbClr val="000000"/>
              </a:buClr>
              <a:buFont typeface="Wingdings" charset="2"/>
              <a:buChar char=""/>
            </a:pPr>
            <a:r>
              <a:rPr b="0" lang="en-US" sz="2000" spc="-1" strike="noStrike">
                <a:solidFill>
                  <a:srgbClr val="f3f3f3"/>
                </a:solidFill>
                <a:latin typeface="MV Boli"/>
                <a:ea typeface="Arial"/>
              </a:rPr>
              <a:t> </a:t>
            </a:r>
            <a:r>
              <a:rPr b="0" lang="en-US" sz="2000" spc="-1" strike="noStrike">
                <a:solidFill>
                  <a:srgbClr val="f3f3f3"/>
                </a:solidFill>
                <a:latin typeface="MV Boli"/>
                <a:ea typeface="Arial"/>
              </a:rPr>
              <a:t>This project is designed for the purpose of making better interaction between the music system and the user</a:t>
            </a:r>
            <a:endParaRPr b="0" lang="en-IN" sz="2000" spc="-1" strike="noStrike">
              <a:solidFill>
                <a:srgbClr val="ffffff"/>
              </a:solidFill>
              <a:latin typeface="Arial"/>
            </a:endParaRPr>
          </a:p>
          <a:p>
            <a:pPr>
              <a:lnSpc>
                <a:spcPct val="100000"/>
              </a:lnSpc>
            </a:pPr>
            <a:endParaRPr b="0" lang="en-IN" sz="2000" spc="-1" strike="noStrike">
              <a:solidFill>
                <a:srgbClr val="ffffff"/>
              </a:solidFill>
              <a:latin typeface="Arial"/>
            </a:endParaRPr>
          </a:p>
          <a:p>
            <a:pPr marL="285840" indent="-285840">
              <a:lnSpc>
                <a:spcPct val="100000"/>
              </a:lnSpc>
              <a:buClr>
                <a:srgbClr val="000000"/>
              </a:buClr>
              <a:buFont typeface="Wingdings" charset="2"/>
              <a:buChar char=""/>
            </a:pPr>
            <a:r>
              <a:rPr b="0" lang="en-US" sz="2000" spc="-1" strike="noStrike">
                <a:solidFill>
                  <a:srgbClr val="f3f3f3"/>
                </a:solidFill>
                <a:latin typeface="MV Boli"/>
                <a:ea typeface="Arial"/>
              </a:rPr>
              <a:t>Music is helpful in changing the mood of the user and and for some people it is a stress reliever</a:t>
            </a:r>
            <a:endParaRPr b="0" lang="en-IN" sz="2000" spc="-1" strike="noStrike">
              <a:solidFill>
                <a:srgbClr val="ffffff"/>
              </a:solidFill>
              <a:latin typeface="Arial"/>
            </a:endParaRPr>
          </a:p>
          <a:p>
            <a:pPr>
              <a:lnSpc>
                <a:spcPct val="100000"/>
              </a:lnSpc>
            </a:pPr>
            <a:endParaRPr b="0" lang="en-IN" sz="2000" spc="-1" strike="noStrike">
              <a:solidFill>
                <a:srgbClr val="ffffff"/>
              </a:solidFill>
              <a:latin typeface="Arial"/>
            </a:endParaRPr>
          </a:p>
          <a:p>
            <a:pPr marL="285840" indent="-285840">
              <a:lnSpc>
                <a:spcPct val="100000"/>
              </a:lnSpc>
              <a:buClr>
                <a:srgbClr val="000000"/>
              </a:buClr>
              <a:buFont typeface="Wingdings" charset="2"/>
              <a:buChar char=""/>
            </a:pPr>
            <a:r>
              <a:rPr b="0" lang="en-US" sz="2000" spc="-1" strike="noStrike">
                <a:solidFill>
                  <a:srgbClr val="f3f3f3"/>
                </a:solidFill>
                <a:latin typeface="MV Boli"/>
                <a:ea typeface="Arial"/>
              </a:rPr>
              <a:t> </a:t>
            </a:r>
            <a:r>
              <a:rPr b="0" lang="en-US" sz="2000" spc="-1" strike="noStrike">
                <a:solidFill>
                  <a:srgbClr val="f3f3f3"/>
                </a:solidFill>
                <a:latin typeface="MV Boli"/>
                <a:ea typeface="Arial"/>
              </a:rPr>
              <a:t>Recent development it shows a wide prospective in the developing the emotion based music recommendation system. </a:t>
            </a: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9" name="PlaceHolder 1"/>
          <p:cNvSpPr>
            <a:spLocks noGrp="1"/>
          </p:cNvSpPr>
          <p:nvPr>
            <p:ph type="title"/>
          </p:nvPr>
        </p:nvSpPr>
        <p:spPr>
          <a:xfrm>
            <a:off x="720000" y="509760"/>
            <a:ext cx="7703640" cy="572400"/>
          </a:xfrm>
          <a:prstGeom prst="rect">
            <a:avLst/>
          </a:prstGeom>
          <a:noFill/>
          <a:ln w="0">
            <a:noFill/>
          </a:ln>
        </p:spPr>
        <p:txBody>
          <a:bodyPr tIns="91440" bIns="91440" anchor="t">
            <a:noAutofit/>
          </a:bodyPr>
          <a:p>
            <a:pPr indent="0" algn="ctr">
              <a:lnSpc>
                <a:spcPct val="100000"/>
              </a:lnSpc>
              <a:buNone/>
              <a:tabLst>
                <a:tab algn="l" pos="0"/>
              </a:tabLst>
            </a:pPr>
            <a:r>
              <a:rPr b="1" i="1" lang="en" sz="3000" spc="-1" strike="noStrike">
                <a:solidFill>
                  <a:schemeClr val="lt2"/>
                </a:solidFill>
                <a:latin typeface="Rajdhani"/>
                <a:ea typeface="Rajdhani"/>
              </a:rPr>
              <a:t>Refrences</a:t>
            </a:r>
            <a:endParaRPr b="0" lang="en-IN" sz="3000" spc="-1" strike="noStrike">
              <a:solidFill>
                <a:srgbClr val="000000"/>
              </a:solidFill>
              <a:latin typeface="Arial"/>
            </a:endParaRPr>
          </a:p>
        </p:txBody>
      </p:sp>
      <p:pic>
        <p:nvPicPr>
          <p:cNvPr id="430" name="Google Shape;1794;p47" descr=""/>
          <p:cNvPicPr/>
          <p:nvPr/>
        </p:nvPicPr>
        <p:blipFill>
          <a:blip r:embed="rId2"/>
          <a:srcRect l="25302" t="0" r="25299" b="0"/>
          <a:stretch/>
        </p:blipFill>
        <p:spPr>
          <a:xfrm>
            <a:off x="5840280" y="1332720"/>
            <a:ext cx="2845080" cy="3239640"/>
          </a:xfrm>
          <a:prstGeom prst="rect">
            <a:avLst/>
          </a:prstGeom>
          <a:ln w="0">
            <a:noFill/>
          </a:ln>
        </p:spPr>
      </p:pic>
      <p:sp>
        <p:nvSpPr>
          <p:cNvPr id="431" name="TextBox 1"/>
          <p:cNvSpPr/>
          <p:nvPr/>
        </p:nvSpPr>
        <p:spPr>
          <a:xfrm>
            <a:off x="205920" y="906120"/>
            <a:ext cx="5897520" cy="4221720"/>
          </a:xfrm>
          <a:prstGeom prst="rect">
            <a:avLst/>
          </a:prstGeom>
          <a:noFill/>
          <a:ln w="0">
            <a:noFill/>
          </a:ln>
        </p:spPr>
        <p:style>
          <a:lnRef idx="0"/>
          <a:fillRef idx="0"/>
          <a:effectRef idx="0"/>
          <a:fontRef idx="minor"/>
        </p:style>
        <p:txBody>
          <a:bodyPr lIns="90000" rIns="90000" tIns="45000" bIns="45000" anchor="t">
            <a:spAutoFit/>
          </a:bodyPr>
          <a:p>
            <a:pPr marL="155520" indent="-6480" algn="ctr">
              <a:lnSpc>
                <a:spcPct val="103000"/>
              </a:lnSpc>
              <a:spcAft>
                <a:spcPts val="20"/>
              </a:spcAft>
              <a:tabLst>
                <a:tab algn="l" pos="0"/>
              </a:tabLst>
            </a:pPr>
            <a:r>
              <a:rPr b="1" lang="en-IN" sz="1800" spc="-1" strike="noStrike">
                <a:solidFill>
                  <a:srgbClr val="000000"/>
                </a:solidFill>
                <a:latin typeface="Times New Roman"/>
                <a:ea typeface="Times New Roman"/>
              </a:rPr>
              <a:t> </a:t>
            </a:r>
            <a:endParaRPr b="0" lang="en-IN" sz="18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[1] Hemanth P,Adarsh ,Aswani C.B, Ajith P, Veena A Kumar, “EMO PLAYER: Emotion Based Music Player”, International Research Journal of Engineering and Technology (IRJET), vol. 5, no. 4, April 2018, pp. 4822-87.</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[2] Music Recommendation System: “Sound Tree”, Dcengo Unchained: Sila KAYA, BSc.; Duygu KABAKCI, BSc.; Işınsu KATIRCIOĞLU, BSc. and Koray KOCAKAYA BSc. Assistant : Dilek Önal Supervisors: Prof. Dr. İsmail Hakki Toroslu, Prof. Dr. Veysi İşler Sponsor Company: ARGEDOR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[3] Tim Spittle, lucyd, GitHub, , April 16, 2020. Accessed on: [Online], Available at: </a:t>
            </a:r>
            <a:r>
              <a:rPr b="0" lang="en-IN" sz="1200" spc="-1" strike="noStrike" u="sng">
                <a:solidFill>
                  <a:srgbClr val="f3f3f3"/>
                </a:solidFill>
                <a:uFillTx/>
                <a:latin typeface="Segoe UI Symbol"/>
                <a:ea typeface="Segoe UI Symbol"/>
                <a:hlinkClick r:id="rId3"/>
              </a:rPr>
              <a:t>https://github.com/timspit/lucyd</a:t>
            </a:r>
            <a:r>
              <a:rPr b="0" lang="en-IN" sz="1200" spc="-1" strike="noStrike">
                <a:solidFill>
                  <a:srgbClr val="f3f3f3"/>
                </a:solidFill>
                <a:latin typeface="Segoe UI Symbol"/>
                <a:ea typeface="Segoe UI Symbol"/>
              </a:rPr>
              <a:t>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[4] A. Abdul, J. Chen, H.-Y. Liao, and S.-H. Chang, “An Emotion-Aware Personalized Music Recommendation System Using a Convolutional Neural Networks Approach,” Applied Sciences, vol. 8, no. 7, p. 1103, Jul. 2018.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 </a:t>
            </a:r>
            <a:endParaRPr b="0" lang="en-IN" sz="1200" spc="-1" strike="noStrike">
              <a:solidFill>
                <a:srgbClr val="ffffff"/>
              </a:solidFill>
              <a:latin typeface="Arial"/>
            </a:endParaRPr>
          </a:p>
          <a:p>
            <a:pPr marL="155520" indent="-6480" algn="just">
              <a:lnSpc>
                <a:spcPct val="103000"/>
              </a:lnSpc>
              <a:spcAft>
                <a:spcPts val="20"/>
              </a:spcAft>
              <a:tabLst>
                <a:tab algn="l" pos="0"/>
              </a:tabLst>
            </a:pPr>
            <a:r>
              <a:rPr b="0" lang="en-IN" sz="1200" spc="-1" strike="noStrike">
                <a:solidFill>
                  <a:srgbClr val="f3f3f3"/>
                </a:solidFill>
                <a:latin typeface="Segoe UI Symbol"/>
                <a:ea typeface="Segoe UI Symbol"/>
              </a:rPr>
              <a:t>[5] Manas Sambare, FER2013 Dataset, Kaggle, July 19, 2020. Accessed on: September 9, 2020. [Online], Avalilable at: </a:t>
            </a:r>
            <a:r>
              <a:rPr b="0" lang="en-IN" sz="1200" spc="-1" strike="noStrike" u="sng">
                <a:solidFill>
                  <a:srgbClr val="f3f3f3"/>
                </a:solidFill>
                <a:uFillTx/>
                <a:latin typeface="Segoe UI Symbol"/>
                <a:ea typeface="Segoe UI Symbol"/>
                <a:hlinkClick r:id="rId4"/>
              </a:rPr>
              <a:t>https://www.kaggle.com/msambare/fer2013</a:t>
            </a:r>
            <a:r>
              <a:rPr b="0" lang="en-IN" sz="1200" spc="-1" strike="noStrike">
                <a:solidFill>
                  <a:srgbClr val="f3f3f3"/>
                </a:solidFill>
                <a:latin typeface="Segoe UI Symbol"/>
                <a:ea typeface="Segoe UI Symbol"/>
              </a:rPr>
              <a:t> </a:t>
            </a:r>
            <a:endParaRPr b="0" lang="en-IN" sz="1200" spc="-1" strike="noStrike">
              <a:solidFill>
                <a:srgbClr val="ffffff"/>
              </a:solidFill>
              <a:latin typeface="Arial"/>
            </a:endParaRPr>
          </a:p>
          <a:p>
            <a:pPr marL="155520" indent="-6480">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2" name="PlaceHolder 1"/>
          <p:cNvSpPr>
            <a:spLocks noGrp="1"/>
          </p:cNvSpPr>
          <p:nvPr>
            <p:ph type="title"/>
          </p:nvPr>
        </p:nvSpPr>
        <p:spPr>
          <a:xfrm>
            <a:off x="2422080" y="1418760"/>
            <a:ext cx="4299120" cy="2305800"/>
          </a:xfrm>
          <a:prstGeom prst="rect">
            <a:avLst/>
          </a:prstGeom>
          <a:noFill/>
          <a:ln w="0">
            <a:noFill/>
          </a:ln>
        </p:spPr>
        <p:txBody>
          <a:bodyPr tIns="91440" bIns="91440" anchor="ctr">
            <a:noAutofit/>
          </a:bodyPr>
          <a:p>
            <a:pPr indent="0" algn="ctr">
              <a:lnSpc>
                <a:spcPct val="100000"/>
              </a:lnSpc>
              <a:buNone/>
              <a:tabLst>
                <a:tab algn="l" pos="0"/>
              </a:tabLst>
            </a:pPr>
            <a:r>
              <a:rPr b="1" lang="en" sz="7200" spc="-1" strike="noStrike">
                <a:solidFill>
                  <a:schemeClr val="lt2"/>
                </a:solidFill>
                <a:latin typeface="Rajdhani"/>
                <a:ea typeface="Rajdhani"/>
              </a:rPr>
              <a:t>Thank</a:t>
            </a:r>
            <a:br>
              <a:rPr sz="7200"/>
            </a:br>
            <a:r>
              <a:rPr b="1" lang="en" sz="7200" spc="-1" strike="noStrike">
                <a:solidFill>
                  <a:schemeClr val="lt2"/>
                </a:solidFill>
                <a:latin typeface="Rajdhani"/>
                <a:ea typeface="Rajdhani"/>
              </a:rPr>
              <a:t>You</a:t>
            </a:r>
            <a:endParaRPr b="0" lang="en-IN"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491760" y="519480"/>
            <a:ext cx="8125920" cy="879480"/>
          </a:xfrm>
          <a:prstGeom prst="rect">
            <a:avLst/>
          </a:prstGeom>
          <a:noFill/>
          <a:ln w="0">
            <a:noFill/>
          </a:ln>
        </p:spPr>
        <p:txBody>
          <a:bodyPr tIns="91440" bIns="91440" anchor="t">
            <a:noAutofit/>
          </a:bodyPr>
          <a:p>
            <a:pPr indent="0" algn="ctr">
              <a:lnSpc>
                <a:spcPct val="100000"/>
              </a:lnSpc>
              <a:buNone/>
            </a:pPr>
            <a:r>
              <a:rPr b="0" lang="en-US" sz="2400" spc="-1" strike="noStrike">
                <a:solidFill>
                  <a:schemeClr val="lt2"/>
                </a:solidFill>
                <a:latin typeface="Anton"/>
                <a:ea typeface="Rajdhani"/>
              </a:rPr>
              <a:t>Submitted in the partial fulfillment for the award of the degree of BACHELOR OF ENGINEERING </a:t>
            </a:r>
            <a:br>
              <a:rPr sz="2400"/>
            </a:br>
            <a:r>
              <a:rPr b="0" lang="en-US" sz="2400" spc="-1" strike="noStrike">
                <a:solidFill>
                  <a:schemeClr val="lt2"/>
                </a:solidFill>
                <a:latin typeface="Anton"/>
                <a:ea typeface="Rajdhani"/>
              </a:rPr>
              <a:t> IN</a:t>
            </a:r>
            <a:br>
              <a:rPr sz="2400"/>
            </a:br>
            <a:r>
              <a:rPr b="0" lang="en-US" sz="2400" spc="-1" strike="noStrike">
                <a:solidFill>
                  <a:schemeClr val="lt2"/>
                </a:solidFill>
                <a:latin typeface="Anton"/>
                <a:ea typeface="Rajdhani"/>
              </a:rPr>
              <a:t>COMPUTER SCIENCE – AIML </a:t>
            </a:r>
            <a:endParaRPr b="0" lang="en-IN" sz="2400" spc="-1" strike="noStrike">
              <a:solidFill>
                <a:srgbClr val="000000"/>
              </a:solidFill>
              <a:latin typeface="Arial"/>
            </a:endParaRPr>
          </a:p>
        </p:txBody>
      </p:sp>
      <p:sp>
        <p:nvSpPr>
          <p:cNvPr id="354" name="TextBox 3"/>
          <p:cNvSpPr/>
          <p:nvPr/>
        </p:nvSpPr>
        <p:spPr>
          <a:xfrm>
            <a:off x="2306880" y="2520000"/>
            <a:ext cx="4661640" cy="1675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2400" spc="-1" strike="noStrike" u="sng">
                <a:solidFill>
                  <a:srgbClr val="daf2f8"/>
                </a:solidFill>
                <a:uFillTx/>
                <a:latin typeface="Calibri"/>
                <a:ea typeface="Arial"/>
              </a:rPr>
              <a:t>Submitted by: </a:t>
            </a:r>
            <a:endParaRPr b="0" lang="en-IN" sz="2400" spc="-1" strike="noStrike">
              <a:solidFill>
                <a:srgbClr val="ffffff"/>
              </a:solidFill>
              <a:latin typeface="Arial"/>
            </a:endParaRPr>
          </a:p>
          <a:p>
            <a:pPr algn="ctr">
              <a:lnSpc>
                <a:spcPct val="100000"/>
              </a:lnSpc>
            </a:pPr>
            <a:endParaRPr b="0" lang="en-IN" sz="2000" spc="-1" strike="noStrike">
              <a:solidFill>
                <a:srgbClr val="ffffff"/>
              </a:solidFill>
              <a:latin typeface="Arial"/>
            </a:endParaRPr>
          </a:p>
          <a:p>
            <a:pPr algn="ctr">
              <a:lnSpc>
                <a:spcPct val="100000"/>
              </a:lnSpc>
            </a:pPr>
            <a:r>
              <a:rPr b="1" lang="en-US" sz="2000" spc="-1" strike="noStrike">
                <a:solidFill>
                  <a:srgbClr val="daf2f8"/>
                </a:solidFill>
                <a:latin typeface="Calibri"/>
                <a:ea typeface="Arial"/>
              </a:rPr>
              <a:t>ADITI  GUPTA - 20BCS6471</a:t>
            </a:r>
            <a:endParaRPr b="0" lang="en-IN" sz="2000" spc="-1" strike="noStrike">
              <a:solidFill>
                <a:srgbClr val="ffffff"/>
              </a:solidFill>
              <a:latin typeface="Arial"/>
            </a:endParaRPr>
          </a:p>
          <a:p>
            <a:pPr algn="ctr">
              <a:lnSpc>
                <a:spcPct val="100000"/>
              </a:lnSpc>
            </a:pPr>
            <a:endParaRPr b="0" lang="en-IN" sz="2000" spc="-1" strike="noStrike">
              <a:solidFill>
                <a:srgbClr val="ffffff"/>
              </a:solidFill>
              <a:latin typeface="Arial"/>
            </a:endParaRPr>
          </a:p>
          <a:p>
            <a:pPr algn="ctr">
              <a:lnSpc>
                <a:spcPct val="100000"/>
              </a:lnSpc>
            </a:pP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PlaceHolder 1"/>
          <p:cNvSpPr>
            <a:spLocks noGrp="1"/>
          </p:cNvSpPr>
          <p:nvPr>
            <p:ph type="title"/>
          </p:nvPr>
        </p:nvSpPr>
        <p:spPr>
          <a:xfrm>
            <a:off x="-125280" y="1230840"/>
            <a:ext cx="2798640" cy="1729440"/>
          </a:xfrm>
          <a:prstGeom prst="rect">
            <a:avLst/>
          </a:prstGeom>
          <a:noFill/>
          <a:ln w="0">
            <a:noFill/>
          </a:ln>
        </p:spPr>
        <p:txBody>
          <a:bodyPr tIns="91440" bIns="91440" anchor="t">
            <a:noAutofit/>
          </a:bodyPr>
          <a:p>
            <a:pPr indent="0" algn="r">
              <a:lnSpc>
                <a:spcPct val="100000"/>
              </a:lnSpc>
              <a:buNone/>
              <a:tabLst>
                <a:tab algn="l" pos="0"/>
              </a:tabLst>
            </a:pPr>
            <a:r>
              <a:rPr b="1" lang="en-IN" sz="4000" spc="-1" strike="noStrike">
                <a:solidFill>
                  <a:schemeClr val="lt2"/>
                </a:solidFill>
                <a:latin typeface="Rajdhani"/>
                <a:ea typeface="Rajdhani"/>
              </a:rPr>
              <a:t> </a:t>
            </a:r>
            <a:r>
              <a:rPr b="1" lang="en-IN" sz="4000" spc="-1" strike="noStrike">
                <a:solidFill>
                  <a:schemeClr val="lt2"/>
                </a:solidFill>
                <a:latin typeface="Rajdhani"/>
                <a:ea typeface="Rajdhani"/>
              </a:rPr>
              <a:t>CONTENTS</a:t>
            </a:r>
            <a:endParaRPr b="0" lang="en-IN" sz="4000" spc="-1" strike="noStrike">
              <a:solidFill>
                <a:srgbClr val="000000"/>
              </a:solidFill>
              <a:latin typeface="Arial"/>
            </a:endParaRPr>
          </a:p>
        </p:txBody>
      </p:sp>
      <p:cxnSp>
        <p:nvCxnSpPr>
          <p:cNvPr id="356" name="Google Shape;143;p28"/>
          <p:cNvCxnSpPr/>
          <p:nvPr/>
        </p:nvCxnSpPr>
        <p:spPr>
          <a:xfrm>
            <a:off x="6141960" y="668880"/>
            <a:ext cx="360" cy="4124160"/>
          </a:xfrm>
          <a:prstGeom prst="straightConnector1">
            <a:avLst/>
          </a:prstGeom>
          <a:ln w="19050">
            <a:solidFill>
              <a:srgbClr val="f3f3f3"/>
            </a:solidFill>
            <a:round/>
            <a:headEnd len="med" type="oval" w="med"/>
            <a:tailEnd len="med" type="oval" w="med"/>
          </a:ln>
        </p:spPr>
      </p:cxnSp>
      <p:sp>
        <p:nvSpPr>
          <p:cNvPr id="357" name="Google Shape;144;p28"/>
          <p:cNvSpPr/>
          <p:nvPr/>
        </p:nvSpPr>
        <p:spPr>
          <a:xfrm>
            <a:off x="4266720" y="917640"/>
            <a:ext cx="2063520" cy="626040"/>
          </a:xfrm>
          <a:prstGeom prst="rect">
            <a:avLst/>
          </a:prstGeom>
          <a:noFill/>
          <a:ln w="0">
            <a:noFill/>
          </a:ln>
        </p:spPr>
        <p:style>
          <a:lnRef idx="0"/>
          <a:fillRef idx="0"/>
          <a:effectRef idx="0"/>
          <a:fontRef idx="minor"/>
        </p:style>
        <p:txBody>
          <a:bodyPr tIns="91440" bIns="91440" anchor="ctr">
            <a:noAutofit/>
          </a:bodyPr>
          <a:p>
            <a:pPr algn="ctr">
              <a:lnSpc>
                <a:spcPct val="100000"/>
              </a:lnSpc>
            </a:pPr>
            <a:r>
              <a:rPr b="1" lang="en-IN" sz="2000" spc="-1" strike="noStrike">
                <a:solidFill>
                  <a:srgbClr val="f3f3f3"/>
                </a:solidFill>
                <a:latin typeface="Calibri"/>
                <a:ea typeface="Arial"/>
              </a:rPr>
              <a:t>Introduction</a:t>
            </a:r>
            <a:endParaRPr b="0" lang="en-IN" sz="2000" spc="-1" strike="noStrike">
              <a:solidFill>
                <a:srgbClr val="ffffff"/>
              </a:solidFill>
              <a:latin typeface="Arial"/>
            </a:endParaRPr>
          </a:p>
        </p:txBody>
      </p:sp>
      <p:sp>
        <p:nvSpPr>
          <p:cNvPr id="358" name="Google Shape;145;p28"/>
          <p:cNvSpPr/>
          <p:nvPr/>
        </p:nvSpPr>
        <p:spPr>
          <a:xfrm>
            <a:off x="6265800" y="669240"/>
            <a:ext cx="2063520" cy="626040"/>
          </a:xfrm>
          <a:prstGeom prst="rect">
            <a:avLst/>
          </a:prstGeom>
          <a:noFill/>
          <a:ln w="0">
            <a:noFill/>
          </a:ln>
        </p:spPr>
        <p:style>
          <a:lnRef idx="0"/>
          <a:fillRef idx="0"/>
          <a:effectRef idx="0"/>
          <a:fontRef idx="minor"/>
        </p:style>
        <p:txBody>
          <a:bodyPr tIns="91440" bIns="91440" anchor="ctr">
            <a:noAutofit/>
          </a:bodyPr>
          <a:p>
            <a:pPr>
              <a:lnSpc>
                <a:spcPct val="100000"/>
              </a:lnSpc>
            </a:pPr>
            <a:r>
              <a:rPr b="1" lang="en-IN" sz="2000" spc="-1" strike="noStrike">
                <a:solidFill>
                  <a:srgbClr val="f3f3f3"/>
                </a:solidFill>
                <a:latin typeface="Calibri"/>
                <a:ea typeface="Arial"/>
              </a:rPr>
              <a:t>Abstract</a:t>
            </a: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p:txBody>
      </p:sp>
      <p:sp>
        <p:nvSpPr>
          <p:cNvPr id="359" name="Google Shape;146;p28"/>
          <p:cNvSpPr/>
          <p:nvPr/>
        </p:nvSpPr>
        <p:spPr>
          <a:xfrm>
            <a:off x="6156720" y="1429560"/>
            <a:ext cx="2063520" cy="626040"/>
          </a:xfrm>
          <a:prstGeom prst="rect">
            <a:avLst/>
          </a:prstGeom>
          <a:noFill/>
          <a:ln w="0">
            <a:noFill/>
          </a:ln>
        </p:spPr>
        <p:style>
          <a:lnRef idx="0"/>
          <a:fillRef idx="0"/>
          <a:effectRef idx="0"/>
          <a:fontRef idx="minor"/>
        </p:style>
        <p:txBody>
          <a:bodyPr tIns="91440" bIns="91440" anchor="t">
            <a:noAutofit/>
          </a:bodyPr>
          <a:p>
            <a:pPr algn="ctr">
              <a:lnSpc>
                <a:spcPct val="100000"/>
              </a:lnSpc>
            </a:pPr>
            <a:r>
              <a:rPr b="1" lang="en-IN" sz="2000" spc="-1" strike="noStrike">
                <a:solidFill>
                  <a:srgbClr val="f3f3f3"/>
                </a:solidFill>
                <a:latin typeface="Calibri"/>
                <a:ea typeface="Arial"/>
              </a:rPr>
              <a:t>Existing System</a:t>
            </a:r>
            <a:endParaRPr b="0" lang="en-IN" sz="2000" spc="-1" strike="noStrike">
              <a:solidFill>
                <a:srgbClr val="ffffff"/>
              </a:solidFill>
              <a:latin typeface="Arial"/>
            </a:endParaRPr>
          </a:p>
        </p:txBody>
      </p:sp>
      <p:sp>
        <p:nvSpPr>
          <p:cNvPr id="360" name="Google Shape;147;p28"/>
          <p:cNvSpPr/>
          <p:nvPr/>
        </p:nvSpPr>
        <p:spPr>
          <a:xfrm>
            <a:off x="6251040" y="3186360"/>
            <a:ext cx="1475280" cy="569880"/>
          </a:xfrm>
          <a:prstGeom prst="rect">
            <a:avLst/>
          </a:prstGeom>
          <a:noFill/>
          <a:ln w="0">
            <a:noFill/>
          </a:ln>
        </p:spPr>
        <p:style>
          <a:lnRef idx="0"/>
          <a:fillRef idx="0"/>
          <a:effectRef idx="0"/>
          <a:fontRef idx="minor"/>
        </p:style>
        <p:txBody>
          <a:bodyPr tIns="91440" bIns="91440" anchor="ctr">
            <a:noAutofit/>
          </a:bodyPr>
          <a:p>
            <a:pPr>
              <a:lnSpc>
                <a:spcPct val="100000"/>
              </a:lnSpc>
            </a:pPr>
            <a:r>
              <a:rPr b="1" lang="en-IN" sz="2000" spc="-1" strike="noStrike">
                <a:solidFill>
                  <a:srgbClr val="f3f3f3"/>
                </a:solidFill>
                <a:latin typeface="Calibri"/>
                <a:ea typeface="Arial"/>
              </a:rPr>
              <a:t>Results</a:t>
            </a:r>
            <a:endParaRPr b="0" lang="en-IN" sz="2000" spc="-1" strike="noStrike">
              <a:solidFill>
                <a:srgbClr val="ffffff"/>
              </a:solidFill>
              <a:latin typeface="Arial"/>
            </a:endParaRPr>
          </a:p>
        </p:txBody>
      </p:sp>
      <p:sp>
        <p:nvSpPr>
          <p:cNvPr id="361" name="Google Shape;148;p28"/>
          <p:cNvSpPr/>
          <p:nvPr/>
        </p:nvSpPr>
        <p:spPr>
          <a:xfrm>
            <a:off x="4757400" y="3640320"/>
            <a:ext cx="2063520" cy="626040"/>
          </a:xfrm>
          <a:prstGeom prst="rect">
            <a:avLst/>
          </a:prstGeom>
          <a:noFill/>
          <a:ln w="0">
            <a:noFill/>
          </a:ln>
        </p:spPr>
        <p:style>
          <a:lnRef idx="0"/>
          <a:fillRef idx="0"/>
          <a:effectRef idx="0"/>
          <a:fontRef idx="minor"/>
        </p:style>
        <p:txBody>
          <a:bodyPr tIns="91440" bIns="91440" anchor="ctr">
            <a:noAutofit/>
          </a:bodyPr>
          <a:p>
            <a:pPr>
              <a:lnSpc>
                <a:spcPct val="100000"/>
              </a:lnSpc>
            </a:pPr>
            <a:r>
              <a:rPr b="1" lang="en-IN" sz="2000" spc="-1" strike="noStrike">
                <a:solidFill>
                  <a:srgbClr val="f3f3f3"/>
                </a:solidFill>
                <a:latin typeface="Calibri"/>
                <a:ea typeface="Arial"/>
              </a:rPr>
              <a:t>Conclusion</a:t>
            </a:r>
            <a:endParaRPr b="0" lang="en-IN" sz="2000" spc="-1" strike="noStrike">
              <a:solidFill>
                <a:srgbClr val="ffffff"/>
              </a:solidFill>
              <a:latin typeface="Arial"/>
            </a:endParaRPr>
          </a:p>
        </p:txBody>
      </p:sp>
      <p:sp>
        <p:nvSpPr>
          <p:cNvPr id="362" name="Google Shape;149;p28"/>
          <p:cNvSpPr/>
          <p:nvPr/>
        </p:nvSpPr>
        <p:spPr>
          <a:xfrm>
            <a:off x="3505320" y="1742760"/>
            <a:ext cx="2652840" cy="626040"/>
          </a:xfrm>
          <a:prstGeom prst="rect">
            <a:avLst/>
          </a:prstGeom>
          <a:noFill/>
          <a:ln w="0">
            <a:noFill/>
          </a:ln>
        </p:spPr>
        <p:style>
          <a:lnRef idx="0"/>
          <a:fillRef idx="0"/>
          <a:effectRef idx="0"/>
          <a:fontRef idx="minor"/>
        </p:style>
        <p:txBody>
          <a:bodyPr tIns="91440" bIns="91440" anchor="ctr">
            <a:noAutofit/>
          </a:bodyPr>
          <a:p>
            <a:pPr algn="ctr">
              <a:lnSpc>
                <a:spcPct val="100000"/>
              </a:lnSpc>
            </a:pPr>
            <a:r>
              <a:rPr b="1" lang="en-IN" sz="2000" spc="-1" strike="noStrike">
                <a:solidFill>
                  <a:srgbClr val="f3f3f3"/>
                </a:solidFill>
                <a:latin typeface="Calibri"/>
                <a:ea typeface="Arial"/>
              </a:rPr>
              <a:t>Problem Formulation</a:t>
            </a:r>
            <a:endParaRPr b="0" lang="en-IN" sz="2000" spc="-1" strike="noStrike">
              <a:solidFill>
                <a:srgbClr val="ffffff"/>
              </a:solidFill>
              <a:latin typeface="Arial"/>
            </a:endParaRPr>
          </a:p>
        </p:txBody>
      </p:sp>
      <p:sp>
        <p:nvSpPr>
          <p:cNvPr id="363" name="Google Shape;150;p28"/>
          <p:cNvSpPr/>
          <p:nvPr/>
        </p:nvSpPr>
        <p:spPr>
          <a:xfrm>
            <a:off x="6300000" y="2223360"/>
            <a:ext cx="2063520" cy="626040"/>
          </a:xfrm>
          <a:prstGeom prst="rect">
            <a:avLst/>
          </a:prstGeom>
          <a:noFill/>
          <a:ln w="0">
            <a:noFill/>
          </a:ln>
        </p:spPr>
        <p:style>
          <a:lnRef idx="0"/>
          <a:fillRef idx="0"/>
          <a:effectRef idx="0"/>
          <a:fontRef idx="minor"/>
        </p:style>
        <p:txBody>
          <a:bodyPr tIns="91440" bIns="91440" anchor="ctr">
            <a:noAutofit/>
          </a:bodyPr>
          <a:p>
            <a:pPr>
              <a:lnSpc>
                <a:spcPct val="100000"/>
              </a:lnSpc>
            </a:pPr>
            <a:r>
              <a:rPr b="1" lang="en-IN" sz="2000" spc="-1" strike="noStrike">
                <a:solidFill>
                  <a:srgbClr val="f3f3f3"/>
                </a:solidFill>
                <a:latin typeface="Calibri"/>
                <a:ea typeface="Arial"/>
              </a:rPr>
              <a:t>Proposed System</a:t>
            </a:r>
            <a:endParaRPr b="0" lang="en-IN" sz="2000" spc="-1" strike="noStrike">
              <a:solidFill>
                <a:srgbClr val="ffffff"/>
              </a:solidFill>
              <a:latin typeface="Arial"/>
            </a:endParaRPr>
          </a:p>
        </p:txBody>
      </p:sp>
      <p:sp>
        <p:nvSpPr>
          <p:cNvPr id="364" name="Google Shape;151;p28"/>
          <p:cNvSpPr/>
          <p:nvPr/>
        </p:nvSpPr>
        <p:spPr>
          <a:xfrm>
            <a:off x="5530680" y="4082760"/>
            <a:ext cx="2063520" cy="626040"/>
          </a:xfrm>
          <a:prstGeom prst="rect">
            <a:avLst/>
          </a:prstGeom>
          <a:noFill/>
          <a:ln w="0">
            <a:noFill/>
          </a:ln>
        </p:spPr>
        <p:style>
          <a:lnRef idx="0"/>
          <a:fillRef idx="0"/>
          <a:effectRef idx="0"/>
          <a:fontRef idx="minor"/>
        </p:style>
        <p:txBody>
          <a:bodyPr tIns="91440" bIns="91440" anchor="ctr">
            <a:noAutofit/>
          </a:bodyPr>
          <a:p>
            <a:pPr algn="r">
              <a:lnSpc>
                <a:spcPct val="100000"/>
              </a:lnSpc>
              <a:tabLst>
                <a:tab algn="l" pos="0"/>
              </a:tabLst>
            </a:pPr>
            <a:r>
              <a:rPr b="1" lang="en-IN" sz="2000" spc="-1" strike="noStrike">
                <a:solidFill>
                  <a:srgbClr val="f3f3f3"/>
                </a:solidFill>
                <a:latin typeface="Calibri"/>
                <a:ea typeface="Arial"/>
              </a:rPr>
              <a:t>References</a:t>
            </a:r>
            <a:endParaRPr b="0" lang="en-IN" sz="2000" spc="-1" strike="noStrike">
              <a:solidFill>
                <a:srgbClr val="ffffff"/>
              </a:solidFill>
              <a:latin typeface="Arial"/>
            </a:endParaRPr>
          </a:p>
        </p:txBody>
      </p:sp>
      <p:cxnSp>
        <p:nvCxnSpPr>
          <p:cNvPr id="365" name="Google Shape;152;p28"/>
          <p:cNvCxnSpPr/>
          <p:nvPr/>
        </p:nvCxnSpPr>
        <p:spPr>
          <a:xfrm>
            <a:off x="6037200" y="846720"/>
            <a:ext cx="218880" cy="360"/>
          </a:xfrm>
          <a:prstGeom prst="straightConnector1">
            <a:avLst/>
          </a:prstGeom>
          <a:ln w="19050">
            <a:solidFill>
              <a:srgbClr val="f3f3f3"/>
            </a:solidFill>
            <a:round/>
          </a:ln>
        </p:spPr>
      </p:cxnSp>
      <p:cxnSp>
        <p:nvCxnSpPr>
          <p:cNvPr id="366" name="Google Shape;152;p28"/>
          <p:cNvCxnSpPr/>
          <p:nvPr/>
        </p:nvCxnSpPr>
        <p:spPr>
          <a:xfrm>
            <a:off x="6047280" y="1248480"/>
            <a:ext cx="218880" cy="360"/>
          </a:xfrm>
          <a:prstGeom prst="straightConnector1">
            <a:avLst/>
          </a:prstGeom>
          <a:ln w="19050">
            <a:solidFill>
              <a:srgbClr val="f3f3f3"/>
            </a:solidFill>
            <a:round/>
          </a:ln>
        </p:spPr>
      </p:cxnSp>
      <p:cxnSp>
        <p:nvCxnSpPr>
          <p:cNvPr id="367" name="Google Shape;152;p28"/>
          <p:cNvCxnSpPr/>
          <p:nvPr/>
        </p:nvCxnSpPr>
        <p:spPr>
          <a:xfrm>
            <a:off x="6037200" y="1677960"/>
            <a:ext cx="218880" cy="360"/>
          </a:xfrm>
          <a:prstGeom prst="straightConnector1">
            <a:avLst/>
          </a:prstGeom>
          <a:ln w="19050">
            <a:solidFill>
              <a:srgbClr val="f3f3f3"/>
            </a:solidFill>
            <a:round/>
          </a:ln>
        </p:spPr>
      </p:cxnSp>
      <p:cxnSp>
        <p:nvCxnSpPr>
          <p:cNvPr id="368" name="Google Shape;152;p28"/>
          <p:cNvCxnSpPr/>
          <p:nvPr/>
        </p:nvCxnSpPr>
        <p:spPr>
          <a:xfrm>
            <a:off x="6047280" y="2089080"/>
            <a:ext cx="218880" cy="360"/>
          </a:xfrm>
          <a:prstGeom prst="straightConnector1">
            <a:avLst/>
          </a:prstGeom>
          <a:ln w="19050">
            <a:solidFill>
              <a:srgbClr val="f3f3f3"/>
            </a:solidFill>
            <a:round/>
          </a:ln>
        </p:spPr>
      </p:cxnSp>
      <p:cxnSp>
        <p:nvCxnSpPr>
          <p:cNvPr id="369" name="Google Shape;152;p28"/>
          <p:cNvCxnSpPr/>
          <p:nvPr/>
        </p:nvCxnSpPr>
        <p:spPr>
          <a:xfrm>
            <a:off x="6037200" y="2552400"/>
            <a:ext cx="218880" cy="360"/>
          </a:xfrm>
          <a:prstGeom prst="straightConnector1">
            <a:avLst/>
          </a:prstGeom>
          <a:ln w="19050">
            <a:solidFill>
              <a:srgbClr val="f3f3f3"/>
            </a:solidFill>
            <a:round/>
          </a:ln>
        </p:spPr>
      </p:cxnSp>
      <p:cxnSp>
        <p:nvCxnSpPr>
          <p:cNvPr id="370" name="Google Shape;152;p28"/>
          <p:cNvCxnSpPr/>
          <p:nvPr/>
        </p:nvCxnSpPr>
        <p:spPr>
          <a:xfrm>
            <a:off x="6032520" y="3013560"/>
            <a:ext cx="218880" cy="360"/>
          </a:xfrm>
          <a:prstGeom prst="straightConnector1">
            <a:avLst/>
          </a:prstGeom>
          <a:ln w="19050">
            <a:solidFill>
              <a:srgbClr val="f3f3f3"/>
            </a:solidFill>
            <a:round/>
          </a:ln>
        </p:spPr>
      </p:cxnSp>
      <p:cxnSp>
        <p:nvCxnSpPr>
          <p:cNvPr id="371" name="Google Shape;152;p28"/>
          <p:cNvCxnSpPr/>
          <p:nvPr/>
        </p:nvCxnSpPr>
        <p:spPr>
          <a:xfrm>
            <a:off x="6032520" y="3472200"/>
            <a:ext cx="218880" cy="360"/>
          </a:xfrm>
          <a:prstGeom prst="straightConnector1">
            <a:avLst/>
          </a:prstGeom>
          <a:ln w="19050">
            <a:solidFill>
              <a:srgbClr val="f3f3f3"/>
            </a:solidFill>
            <a:round/>
          </a:ln>
        </p:spPr>
      </p:cxnSp>
      <p:cxnSp>
        <p:nvCxnSpPr>
          <p:cNvPr id="372" name="Google Shape;152;p28"/>
          <p:cNvCxnSpPr/>
          <p:nvPr/>
        </p:nvCxnSpPr>
        <p:spPr>
          <a:xfrm>
            <a:off x="6047280" y="3970800"/>
            <a:ext cx="218880" cy="360"/>
          </a:xfrm>
          <a:prstGeom prst="straightConnector1">
            <a:avLst/>
          </a:prstGeom>
          <a:ln w="19050">
            <a:solidFill>
              <a:srgbClr val="f3f3f3"/>
            </a:solidFill>
            <a:round/>
          </a:ln>
        </p:spPr>
      </p:cxnSp>
      <p:cxnSp>
        <p:nvCxnSpPr>
          <p:cNvPr id="373" name="Google Shape;152;p28"/>
          <p:cNvCxnSpPr/>
          <p:nvPr/>
        </p:nvCxnSpPr>
        <p:spPr>
          <a:xfrm>
            <a:off x="6032520" y="4403520"/>
            <a:ext cx="218880" cy="360"/>
          </a:xfrm>
          <a:prstGeom prst="straightConnector1">
            <a:avLst/>
          </a:prstGeom>
          <a:ln w="19050">
            <a:solidFill>
              <a:srgbClr val="f3f3f3"/>
            </a:solidFill>
            <a:round/>
          </a:ln>
        </p:spPr>
      </p:cxnSp>
      <p:sp>
        <p:nvSpPr>
          <p:cNvPr id="374" name="Google Shape;147;p28"/>
          <p:cNvSpPr/>
          <p:nvPr/>
        </p:nvSpPr>
        <p:spPr>
          <a:xfrm>
            <a:off x="4464360" y="2709720"/>
            <a:ext cx="1729800" cy="569880"/>
          </a:xfrm>
          <a:prstGeom prst="rect">
            <a:avLst/>
          </a:prstGeom>
          <a:noFill/>
          <a:ln w="0">
            <a:noFill/>
          </a:ln>
        </p:spPr>
        <p:style>
          <a:lnRef idx="0"/>
          <a:fillRef idx="0"/>
          <a:effectRef idx="0"/>
          <a:fontRef idx="minor"/>
        </p:style>
        <p:txBody>
          <a:bodyPr tIns="91440" bIns="91440" anchor="ctr">
            <a:noAutofit/>
          </a:bodyPr>
          <a:p>
            <a:pPr>
              <a:lnSpc>
                <a:spcPct val="100000"/>
              </a:lnSpc>
            </a:pPr>
            <a:r>
              <a:rPr b="1" lang="en-IN" sz="2000" spc="-1" strike="noStrike">
                <a:solidFill>
                  <a:srgbClr val="f3f3f3"/>
                </a:solidFill>
                <a:latin typeface="Calibri"/>
                <a:ea typeface="Arial"/>
              </a:rPr>
              <a:t>Methodology</a:t>
            </a: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5" name="PlaceHolder 1"/>
          <p:cNvSpPr>
            <a:spLocks noGrp="1"/>
          </p:cNvSpPr>
          <p:nvPr>
            <p:ph type="title"/>
          </p:nvPr>
        </p:nvSpPr>
        <p:spPr>
          <a:xfrm>
            <a:off x="6373080" y="1358280"/>
            <a:ext cx="2846880" cy="2274120"/>
          </a:xfrm>
          <a:prstGeom prst="rect">
            <a:avLst/>
          </a:prstGeom>
          <a:noFill/>
          <a:ln w="0">
            <a:noFill/>
          </a:ln>
        </p:spPr>
        <p:txBody>
          <a:bodyPr tIns="91440" bIns="91440" anchor="ctr">
            <a:noAutofit/>
          </a:bodyPr>
          <a:p>
            <a:pPr indent="0">
              <a:lnSpc>
                <a:spcPct val="100000"/>
              </a:lnSpc>
              <a:buNone/>
              <a:tabLst>
                <a:tab algn="l" pos="0"/>
              </a:tabLst>
            </a:pPr>
            <a:r>
              <a:rPr b="1" lang="en-IN" sz="4800" spc="-1" strike="noStrike">
                <a:solidFill>
                  <a:schemeClr val="lt2"/>
                </a:solidFill>
                <a:latin typeface="Rajdhani"/>
                <a:ea typeface="Rajdhani"/>
              </a:rPr>
              <a:t>ABSTRACT</a:t>
            </a:r>
            <a:endParaRPr b="0" lang="en-IN" sz="4800" spc="-1" strike="noStrike">
              <a:solidFill>
                <a:srgbClr val="000000"/>
              </a:solidFill>
              <a:latin typeface="Arial"/>
            </a:endParaRPr>
          </a:p>
        </p:txBody>
      </p:sp>
      <p:cxnSp>
        <p:nvCxnSpPr>
          <p:cNvPr id="376" name="Google Shape;137;p27"/>
          <p:cNvCxnSpPr/>
          <p:nvPr/>
        </p:nvCxnSpPr>
        <p:spPr>
          <a:xfrm>
            <a:off x="6296760" y="782640"/>
            <a:ext cx="360" cy="3581640"/>
          </a:xfrm>
          <a:prstGeom prst="straightConnector1">
            <a:avLst/>
          </a:prstGeom>
          <a:ln w="19050">
            <a:solidFill>
              <a:srgbClr val="f3f3f3"/>
            </a:solidFill>
            <a:round/>
            <a:headEnd len="med" type="oval" w="med"/>
            <a:tailEnd len="med" type="oval" w="med"/>
          </a:ln>
        </p:spPr>
      </p:cxnSp>
      <p:sp>
        <p:nvSpPr>
          <p:cNvPr id="377" name="TextBox 4"/>
          <p:cNvSpPr/>
          <p:nvPr/>
        </p:nvSpPr>
        <p:spPr>
          <a:xfrm>
            <a:off x="138600" y="779400"/>
            <a:ext cx="6234120" cy="37126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1" lang="en-US" sz="1400" spc="-1" strike="noStrike">
                <a:solidFill>
                  <a:srgbClr val="f3f3f3"/>
                </a:solidFill>
                <a:latin typeface="Arial"/>
                <a:ea typeface="Arial"/>
              </a:rPr>
              <a:t>Human emotion play a vital role in recent times. Emotion is based on human feelings which can be both expressed or not.</a:t>
            </a:r>
            <a:endParaRPr b="0" lang="en-IN" sz="1400" spc="-1" strike="noStrike">
              <a:solidFill>
                <a:srgbClr val="ffffff"/>
              </a:solidFill>
              <a:latin typeface="Arial"/>
            </a:endParaRPr>
          </a:p>
          <a:p>
            <a:pPr>
              <a:lnSpc>
                <a:spcPct val="100000"/>
              </a:lnSpc>
            </a:pPr>
            <a:endParaRPr b="0" lang="en-IN" sz="1400" spc="-1" strike="noStrike">
              <a:solidFill>
                <a:srgbClr val="ffffff"/>
              </a:solidFill>
              <a:latin typeface="Arial"/>
            </a:endParaRPr>
          </a:p>
          <a:p>
            <a:pPr marL="285840" indent="-285840">
              <a:lnSpc>
                <a:spcPct val="100000"/>
              </a:lnSpc>
              <a:buClr>
                <a:srgbClr val="000000"/>
              </a:buClr>
              <a:buFont typeface="Wingdings" charset="2"/>
              <a:buChar char=""/>
            </a:pPr>
            <a:r>
              <a:rPr b="1" lang="en-US" sz="1400" spc="-1" strike="noStrike">
                <a:solidFill>
                  <a:srgbClr val="f3f3f3"/>
                </a:solidFill>
                <a:latin typeface="Arial"/>
                <a:ea typeface="Arial"/>
              </a:rPr>
              <a:t> </a:t>
            </a:r>
            <a:r>
              <a:rPr b="1" lang="en-US" sz="1400" spc="-1" strike="noStrike">
                <a:solidFill>
                  <a:srgbClr val="f3f3f3"/>
                </a:solidFill>
                <a:latin typeface="Arial"/>
                <a:ea typeface="Arial"/>
              </a:rPr>
              <a:t>The objective of this project is to extract feature from human face and detect emotion, and to play music according to the emotion detected.</a:t>
            </a:r>
            <a:endParaRPr b="0" lang="en-IN" sz="1400" spc="-1" strike="noStrike">
              <a:solidFill>
                <a:srgbClr val="ffffff"/>
              </a:solidFill>
              <a:latin typeface="Arial"/>
            </a:endParaRPr>
          </a:p>
          <a:p>
            <a:pPr>
              <a:lnSpc>
                <a:spcPct val="100000"/>
              </a:lnSpc>
            </a:pPr>
            <a:endParaRPr b="0" lang="en-IN" sz="1400" spc="-1" strike="noStrike">
              <a:solidFill>
                <a:srgbClr val="ffffff"/>
              </a:solidFill>
              <a:latin typeface="Arial"/>
            </a:endParaRPr>
          </a:p>
          <a:p>
            <a:pPr marL="285840" indent="-285840">
              <a:lnSpc>
                <a:spcPct val="100000"/>
              </a:lnSpc>
              <a:buClr>
                <a:srgbClr val="000000"/>
              </a:buClr>
              <a:buFont typeface="Wingdings" charset="2"/>
              <a:buChar char=""/>
            </a:pPr>
            <a:r>
              <a:rPr b="1" lang="en-US" sz="1400" spc="-1" strike="noStrike">
                <a:solidFill>
                  <a:srgbClr val="f3f3f3"/>
                </a:solidFill>
                <a:latin typeface="Arial"/>
                <a:ea typeface="Arial"/>
              </a:rPr>
              <a:t> </a:t>
            </a:r>
            <a:r>
              <a:rPr b="1" lang="en-US" sz="1400" spc="-1" strike="noStrike">
                <a:solidFill>
                  <a:srgbClr val="f3f3f3"/>
                </a:solidFill>
                <a:latin typeface="Arial"/>
                <a:ea typeface="Arial"/>
              </a:rPr>
              <a:t>However, many existing techniques use previous data to suggest music and the other algorithms used are normally slow, usually they are less accurate and it even require additional hardware like EEG or physiological sensors.</a:t>
            </a:r>
            <a:endParaRPr b="0" lang="en-IN" sz="1400" spc="-1" strike="noStrike">
              <a:solidFill>
                <a:srgbClr val="ffffff"/>
              </a:solidFill>
              <a:latin typeface="Arial"/>
            </a:endParaRPr>
          </a:p>
          <a:p>
            <a:pPr>
              <a:lnSpc>
                <a:spcPct val="100000"/>
              </a:lnSpc>
            </a:pPr>
            <a:endParaRPr b="0" lang="en-IN" sz="1400" spc="-1" strike="noStrike">
              <a:solidFill>
                <a:srgbClr val="ffffff"/>
              </a:solidFill>
              <a:latin typeface="Arial"/>
            </a:endParaRPr>
          </a:p>
          <a:p>
            <a:pPr marL="285840" indent="-285840">
              <a:lnSpc>
                <a:spcPct val="100000"/>
              </a:lnSpc>
              <a:buClr>
                <a:srgbClr val="000000"/>
              </a:buClr>
              <a:buFont typeface="Wingdings" charset="2"/>
              <a:buChar char=""/>
            </a:pPr>
            <a:r>
              <a:rPr b="1" lang="en-US" sz="1400" spc="-1" strike="noStrike">
                <a:solidFill>
                  <a:srgbClr val="f3f3f3"/>
                </a:solidFill>
                <a:latin typeface="Arial"/>
                <a:ea typeface="Arial"/>
              </a:rPr>
              <a:t> </a:t>
            </a:r>
            <a:r>
              <a:rPr b="1" lang="en-US" sz="1400" spc="-1" strike="noStrike">
                <a:solidFill>
                  <a:srgbClr val="f3f3f3"/>
                </a:solidFill>
                <a:latin typeface="Arial"/>
                <a:ea typeface="Arial"/>
              </a:rPr>
              <a:t>Facial expressions are captured a local capturing device or an inbuilt camera. Here we use algorithm for the recognition of the feature from the captured image. Thus, the proposed system is based on the facial expression captured and will music will be played automatically.</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27720" y="1538640"/>
            <a:ext cx="3179160" cy="1578240"/>
          </a:xfrm>
          <a:prstGeom prst="rect">
            <a:avLst/>
          </a:prstGeom>
          <a:noFill/>
          <a:ln w="0">
            <a:noFill/>
          </a:ln>
        </p:spPr>
        <p:txBody>
          <a:bodyPr tIns="91440" bIns="91440" anchor="ctr">
            <a:noAutofit/>
          </a:bodyPr>
          <a:p>
            <a:pPr indent="0" algn="ctr">
              <a:lnSpc>
                <a:spcPct val="100000"/>
              </a:lnSpc>
              <a:buNone/>
            </a:pPr>
            <a:r>
              <a:rPr b="1" lang="en-IN" sz="4000" spc="-1" strike="noStrike">
                <a:solidFill>
                  <a:schemeClr val="lt2"/>
                </a:solidFill>
                <a:latin typeface="Rajdhani"/>
                <a:ea typeface="Rajdhani"/>
              </a:rPr>
              <a:t> </a:t>
            </a:r>
            <a:r>
              <a:rPr b="1" lang="en-IN" sz="4000" spc="-1" strike="noStrike">
                <a:solidFill>
                  <a:schemeClr val="lt2"/>
                </a:solidFill>
                <a:latin typeface="Rajdhani"/>
                <a:ea typeface="Rajdhani"/>
              </a:rPr>
              <a:t>INTRODUCTION</a:t>
            </a:r>
            <a:endParaRPr b="0" lang="en-IN" sz="4000" spc="-1" strike="noStrike">
              <a:solidFill>
                <a:srgbClr val="000000"/>
              </a:solidFill>
              <a:latin typeface="Arial"/>
            </a:endParaRPr>
          </a:p>
        </p:txBody>
      </p:sp>
      <p:cxnSp>
        <p:nvCxnSpPr>
          <p:cNvPr id="379" name="Google Shape;137;p27"/>
          <p:cNvCxnSpPr/>
          <p:nvPr/>
        </p:nvCxnSpPr>
        <p:spPr>
          <a:xfrm>
            <a:off x="3151800" y="889920"/>
            <a:ext cx="360" cy="3581640"/>
          </a:xfrm>
          <a:prstGeom prst="straightConnector1">
            <a:avLst/>
          </a:prstGeom>
          <a:ln w="19050">
            <a:solidFill>
              <a:srgbClr val="f3f3f3"/>
            </a:solidFill>
            <a:round/>
            <a:headEnd len="med" type="oval" w="med"/>
            <a:tailEnd len="med" type="oval" w="med"/>
          </a:ln>
        </p:spPr>
      </p:cxnSp>
      <p:sp>
        <p:nvSpPr>
          <p:cNvPr id="380" name="TextBox 6"/>
          <p:cNvSpPr/>
          <p:nvPr/>
        </p:nvSpPr>
        <p:spPr>
          <a:xfrm>
            <a:off x="3311280" y="890280"/>
            <a:ext cx="5610600" cy="371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f3f3f3"/>
                </a:solidFill>
                <a:latin typeface="Arial Rounded MT Bold"/>
                <a:ea typeface="Arial"/>
              </a:rPr>
              <a:t>In our project music is recommended to the user by detecting the real time capturing of user's emotions.</a:t>
            </a:r>
            <a:endParaRPr b="0" lang="en-IN" sz="1400" spc="-1" strike="noStrike">
              <a:solidFill>
                <a:srgbClr val="ffffff"/>
              </a:solidFill>
              <a:latin typeface="Arial"/>
            </a:endParaRPr>
          </a:p>
          <a:p>
            <a:pPr>
              <a:lnSpc>
                <a:spcPct val="100000"/>
              </a:lnSpc>
            </a:pPr>
            <a:endParaRPr b="0" lang="en-IN" sz="1400" spc="-1" strike="noStrike">
              <a:solidFill>
                <a:srgbClr val="ffffff"/>
              </a:solidFill>
              <a:latin typeface="Arial"/>
            </a:endParaRPr>
          </a:p>
          <a:p>
            <a:pPr>
              <a:lnSpc>
                <a:spcPct val="100000"/>
              </a:lnSpc>
            </a:pPr>
            <a:r>
              <a:rPr b="0" lang="en-US" sz="1400" spc="-1" strike="noStrike">
                <a:solidFill>
                  <a:srgbClr val="f3f3f3"/>
                </a:solidFill>
                <a:latin typeface="Arial Rounded MT Bold"/>
                <a:ea typeface="Arial"/>
              </a:rPr>
              <a:t>we proposed a system to redirect the user to YouTube after detecting the emotion of user different categories such as happy, sad or angry etc. </a:t>
            </a:r>
            <a:endParaRPr b="0" lang="en-IN" sz="1400" spc="-1" strike="noStrike">
              <a:solidFill>
                <a:srgbClr val="ffffff"/>
              </a:solidFill>
              <a:latin typeface="Arial"/>
            </a:endParaRPr>
          </a:p>
          <a:p>
            <a:pPr>
              <a:lnSpc>
                <a:spcPct val="100000"/>
              </a:lnSpc>
            </a:pPr>
            <a:endParaRPr b="0" lang="en-IN" sz="1400" spc="-1" strike="noStrike">
              <a:solidFill>
                <a:srgbClr val="ffffff"/>
              </a:solidFill>
              <a:latin typeface="Arial"/>
            </a:endParaRPr>
          </a:p>
          <a:p>
            <a:pPr>
              <a:lnSpc>
                <a:spcPct val="100000"/>
              </a:lnSpc>
            </a:pPr>
            <a:r>
              <a:rPr b="0" lang="en-US" sz="1400" spc="-1" strike="noStrike">
                <a:solidFill>
                  <a:srgbClr val="f3f3f3"/>
                </a:solidFill>
                <a:latin typeface="Arial Rounded MT Bold"/>
                <a:ea typeface="Arial"/>
              </a:rPr>
              <a:t>Emotion-Based-music-player It's music player designed by Streamlit as front-End which make our project user friendly it has the capability to detect emotions i.e, the face of user with the help of machine learning algorithm using python. </a:t>
            </a:r>
            <a:endParaRPr b="0" lang="en-IN" sz="1400" spc="-1" strike="noStrike">
              <a:solidFill>
                <a:srgbClr val="ffffff"/>
              </a:solidFill>
              <a:latin typeface="Arial"/>
            </a:endParaRPr>
          </a:p>
          <a:p>
            <a:pPr>
              <a:lnSpc>
                <a:spcPct val="100000"/>
              </a:lnSpc>
            </a:pPr>
            <a:endParaRPr b="0" lang="en-IN" sz="1400" spc="-1" strike="noStrike">
              <a:solidFill>
                <a:srgbClr val="ffffff"/>
              </a:solidFill>
              <a:latin typeface="Arial"/>
            </a:endParaRPr>
          </a:p>
          <a:p>
            <a:pPr>
              <a:lnSpc>
                <a:spcPct val="100000"/>
              </a:lnSpc>
            </a:pPr>
            <a:r>
              <a:rPr b="0" lang="en-US" sz="1400" spc="-1" strike="noStrike">
                <a:solidFill>
                  <a:srgbClr val="f3f3f3"/>
                </a:solidFill>
                <a:latin typeface="Arial Rounded MT Bold"/>
                <a:ea typeface="Arial"/>
              </a:rPr>
              <a:t>In this application image of a person is captured using a real time machine that has the access to the local machinery and depending on the captured image it compares the database data sets that already saved in the local device</a:t>
            </a:r>
            <a:endParaRPr b="0" lang="en-IN" sz="1400" spc="-1" strike="noStrike">
              <a:solidFill>
                <a:srgbClr val="ffffff"/>
              </a:solidFill>
              <a:latin typeface="Arial"/>
            </a:endParaRPr>
          </a:p>
          <a:p>
            <a:pPr>
              <a:lnSpc>
                <a:spcPct val="100000"/>
              </a:lnSpc>
            </a:pPr>
            <a:r>
              <a:rPr b="0" lang="en-US" sz="1400" spc="-1" strike="noStrike">
                <a:solidFill>
                  <a:srgbClr val="f3f3f3"/>
                </a:solidFill>
                <a:latin typeface="MV Boli"/>
                <a:ea typeface="Arial"/>
              </a:rPr>
              <a:t> </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1" name="PlaceHolder 1"/>
          <p:cNvSpPr>
            <a:spLocks noGrp="1"/>
          </p:cNvSpPr>
          <p:nvPr>
            <p:ph type="subTitle"/>
          </p:nvPr>
        </p:nvSpPr>
        <p:spPr>
          <a:xfrm>
            <a:off x="6759720" y="2185560"/>
            <a:ext cx="2212920" cy="959760"/>
          </a:xfrm>
          <a:prstGeom prst="rect">
            <a:avLst/>
          </a:prstGeom>
          <a:noFill/>
          <a:ln w="0">
            <a:noFill/>
          </a:ln>
        </p:spPr>
        <p:txBody>
          <a:bodyPr tIns="91440" bIns="91440" anchor="b">
            <a:noAutofit/>
          </a:bodyPr>
          <a:p>
            <a:pPr marL="457200" indent="-304920" algn="ctr">
              <a:lnSpc>
                <a:spcPct val="100000"/>
              </a:lnSpc>
              <a:tabLst>
                <a:tab algn="l" pos="0"/>
              </a:tabLst>
            </a:pPr>
            <a:r>
              <a:rPr b="1" lang="en-IN" sz="2800" spc="-1" strike="noStrike">
                <a:solidFill>
                  <a:srgbClr val="f3f3f3"/>
                </a:solidFill>
                <a:latin typeface="Calibri"/>
                <a:ea typeface="Fira Sans Condensed Light"/>
              </a:rPr>
              <a:t>Existing</a:t>
            </a:r>
            <a:endParaRPr b="0" lang="en-IN" sz="2800" spc="-1" strike="noStrike">
              <a:solidFill>
                <a:srgbClr val="ffffff"/>
              </a:solidFill>
              <a:latin typeface="Arial"/>
            </a:endParaRPr>
          </a:p>
          <a:p>
            <a:pPr marL="457200" indent="-304920" algn="ctr">
              <a:lnSpc>
                <a:spcPct val="100000"/>
              </a:lnSpc>
              <a:tabLst>
                <a:tab algn="l" pos="0"/>
              </a:tabLst>
            </a:pPr>
            <a:r>
              <a:rPr b="1" lang="en-IN" sz="2800" spc="-1" strike="noStrike">
                <a:solidFill>
                  <a:srgbClr val="f3f3f3"/>
                </a:solidFill>
                <a:latin typeface="Calibri"/>
                <a:ea typeface="Fira Sans Condensed Light"/>
              </a:rPr>
              <a:t>System</a:t>
            </a:r>
            <a:endParaRPr b="0" lang="en-IN" sz="2800" spc="-1" strike="noStrike">
              <a:solidFill>
                <a:srgbClr val="ffffff"/>
              </a:solidFill>
              <a:latin typeface="Arial"/>
            </a:endParaRPr>
          </a:p>
          <a:p>
            <a:pPr marL="457200" indent="-304920" algn="ctr">
              <a:lnSpc>
                <a:spcPct val="100000"/>
              </a:lnSpc>
              <a:tabLst>
                <a:tab algn="l" pos="0"/>
              </a:tabLst>
            </a:pPr>
            <a:endParaRPr b="0" lang="en-IN" sz="2000" spc="-1" strike="noStrike">
              <a:solidFill>
                <a:srgbClr val="ffffff"/>
              </a:solidFill>
              <a:latin typeface="Arial"/>
            </a:endParaRPr>
          </a:p>
        </p:txBody>
      </p:sp>
      <p:sp>
        <p:nvSpPr>
          <p:cNvPr id="382" name="PlaceHolder 2"/>
          <p:cNvSpPr>
            <a:spLocks noGrp="1"/>
          </p:cNvSpPr>
          <p:nvPr>
            <p:ph type="title"/>
          </p:nvPr>
        </p:nvSpPr>
        <p:spPr>
          <a:xfrm>
            <a:off x="297720" y="1038960"/>
            <a:ext cx="6552720" cy="3252600"/>
          </a:xfrm>
          <a:prstGeom prst="rect">
            <a:avLst/>
          </a:prstGeom>
          <a:noFill/>
          <a:ln w="0">
            <a:noFill/>
          </a:ln>
        </p:spPr>
        <p:txBody>
          <a:bodyPr lIns="0" rIns="0" tIns="0" bIns="0" anchor="t">
            <a:noAutofit/>
          </a:bodyPr>
          <a:p>
            <a:pPr indent="0" algn="ctr">
              <a:lnSpc>
                <a:spcPct val="100000"/>
              </a:lnSpc>
              <a:buNone/>
            </a:pPr>
            <a:r>
              <a:rPr b="1" lang="en-US" sz="1800" spc="-1" strike="noStrike">
                <a:solidFill>
                  <a:schemeClr val="lt2"/>
                </a:solidFill>
                <a:latin typeface="Rajdhani"/>
                <a:ea typeface="Rajdhani"/>
              </a:rPr>
              <a:t>Existing techniques use previous data to suggest music and the other algorithms used are normally slow, usually they are less accurate and it even require additional hardware like EEG or</a:t>
            </a:r>
            <a:br>
              <a:rPr sz="1800"/>
            </a:br>
            <a:r>
              <a:rPr b="1" lang="en-US" sz="1800" spc="-1" strike="noStrike">
                <a:solidFill>
                  <a:schemeClr val="lt2"/>
                </a:solidFill>
                <a:latin typeface="Rajdhani"/>
                <a:ea typeface="Rajdhani"/>
              </a:rPr>
              <a:t>physiological sensors</a:t>
            </a:r>
            <a:br>
              <a:rPr sz="1800"/>
            </a:br>
            <a:br>
              <a:rPr sz="1800"/>
            </a:br>
            <a:br>
              <a:rPr sz="1800"/>
            </a:br>
            <a:r>
              <a:rPr b="1" lang="en-US" sz="1800" spc="-1" strike="noStrike">
                <a:solidFill>
                  <a:schemeClr val="lt2"/>
                </a:solidFill>
                <a:latin typeface="Rajdhani"/>
                <a:ea typeface="Rajdhani"/>
              </a:rPr>
              <a:t>Existing technique were using collaboration technique which will use previous user data to recommend music and This technique requires lot of manual work</a:t>
            </a:r>
            <a:endParaRPr b="0" lang="en-IN" sz="1800" spc="-1" strike="noStrike">
              <a:solidFill>
                <a:srgbClr val="000000"/>
              </a:solidFill>
              <a:latin typeface="Arial"/>
            </a:endParaRPr>
          </a:p>
        </p:txBody>
      </p:sp>
      <p:cxnSp>
        <p:nvCxnSpPr>
          <p:cNvPr id="383" name="Google Shape;137;p27"/>
          <p:cNvCxnSpPr/>
          <p:nvPr/>
        </p:nvCxnSpPr>
        <p:spPr>
          <a:xfrm>
            <a:off x="6933960" y="780840"/>
            <a:ext cx="360" cy="3581640"/>
          </a:xfrm>
          <a:prstGeom prst="straightConnector1">
            <a:avLst/>
          </a:prstGeom>
          <a:ln w="19050">
            <a:solidFill>
              <a:srgbClr val="f3f3f3"/>
            </a:solidFill>
            <a:round/>
            <a:headEnd len="med" type="oval" w="med"/>
            <a:tailEnd len="med" type="oval" w="me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297720" y="1038960"/>
            <a:ext cx="6552720" cy="3252600"/>
          </a:xfrm>
          <a:prstGeom prst="rect">
            <a:avLst/>
          </a:prstGeom>
          <a:noFill/>
          <a:ln w="0">
            <a:noFill/>
          </a:ln>
        </p:spPr>
        <p:txBody>
          <a:bodyPr lIns="0" rIns="0" tIns="0" bIns="0" anchor="t">
            <a:noAutofit/>
          </a:bodyPr>
          <a:p>
            <a:pPr indent="0" algn="ctr">
              <a:lnSpc>
                <a:spcPct val="100000"/>
              </a:lnSpc>
              <a:buNone/>
            </a:pPr>
            <a:r>
              <a:rPr b="1" lang="en-US" sz="1800" spc="-1" strike="noStrike">
                <a:solidFill>
                  <a:schemeClr val="lt2"/>
                </a:solidFill>
                <a:latin typeface="Rajdhani"/>
                <a:ea typeface="Rajdhani"/>
              </a:rPr>
              <a:t>Existing techniques use previous data to suggest music and the other algorithms used are normally slow, usually they are less accurate and it even require additional hardware like EEG or</a:t>
            </a:r>
            <a:br>
              <a:rPr sz="1800"/>
            </a:br>
            <a:r>
              <a:rPr b="1" lang="en-US" sz="1800" spc="-1" strike="noStrike">
                <a:solidFill>
                  <a:schemeClr val="lt2"/>
                </a:solidFill>
                <a:latin typeface="Rajdhani"/>
                <a:ea typeface="Rajdhani"/>
              </a:rPr>
              <a:t>physiological sensors</a:t>
            </a:r>
            <a:br>
              <a:rPr sz="1800"/>
            </a:br>
            <a:br>
              <a:rPr sz="1800"/>
            </a:br>
            <a:br>
              <a:rPr sz="1800"/>
            </a:br>
            <a:r>
              <a:rPr b="1" lang="en-US" sz="1800" spc="-1" strike="noStrike">
                <a:solidFill>
                  <a:schemeClr val="lt2"/>
                </a:solidFill>
                <a:latin typeface="Rajdhani"/>
                <a:ea typeface="Rajdhani"/>
              </a:rPr>
              <a:t>Existing technique were using collaboration technique which will use previous user data to recommend music and This technique requires lot of manual work</a:t>
            </a:r>
            <a:endParaRPr b="0" lang="en-IN" sz="1800" spc="-1" strike="noStrike">
              <a:solidFill>
                <a:srgbClr val="000000"/>
              </a:solidFill>
              <a:latin typeface="Arial"/>
            </a:endParaRPr>
          </a:p>
        </p:txBody>
      </p:sp>
      <p:cxnSp>
        <p:nvCxnSpPr>
          <p:cNvPr id="385" name="Google Shape;137;p27"/>
          <p:cNvCxnSpPr/>
          <p:nvPr/>
        </p:nvCxnSpPr>
        <p:spPr>
          <a:xfrm>
            <a:off x="6933960" y="780840"/>
            <a:ext cx="360" cy="3581640"/>
          </a:xfrm>
          <a:prstGeom prst="straightConnector1">
            <a:avLst/>
          </a:prstGeom>
          <a:ln w="19050">
            <a:solidFill>
              <a:srgbClr val="f3f3f3"/>
            </a:solidFill>
            <a:round/>
            <a:headEnd len="med" type="oval" w="med"/>
            <a:tailEnd len="med" type="oval" w="med"/>
          </a:ln>
        </p:spPr>
      </p:cxnSp>
      <p:sp>
        <p:nvSpPr>
          <p:cNvPr id="386" name="PlaceHolder 2"/>
          <p:cNvSpPr>
            <a:spLocks noGrp="1"/>
          </p:cNvSpPr>
          <p:nvPr>
            <p:ph type="subTitle"/>
          </p:nvPr>
        </p:nvSpPr>
        <p:spPr>
          <a:xfrm>
            <a:off x="6736680" y="2262600"/>
            <a:ext cx="2212920" cy="959760"/>
          </a:xfrm>
          <a:prstGeom prst="rect">
            <a:avLst/>
          </a:prstGeom>
          <a:noFill/>
          <a:ln w="0">
            <a:noFill/>
          </a:ln>
        </p:spPr>
        <p:txBody>
          <a:bodyPr tIns="91440" bIns="91440" anchor="b">
            <a:noAutofit/>
          </a:bodyPr>
          <a:p>
            <a:pPr marL="457200" indent="-304920" algn="ctr">
              <a:lnSpc>
                <a:spcPct val="100000"/>
              </a:lnSpc>
              <a:tabLst>
                <a:tab algn="l" pos="0"/>
              </a:tabLst>
            </a:pPr>
            <a:r>
              <a:rPr b="1" lang="en-IN" sz="2400" spc="-1" strike="noStrike">
                <a:solidFill>
                  <a:srgbClr val="f3f3f3"/>
                </a:solidFill>
                <a:latin typeface="Calibri"/>
                <a:ea typeface="Fira Sans Condensed Light"/>
              </a:rPr>
              <a:t>Problem Formulation</a:t>
            </a:r>
            <a:endParaRPr b="0" lang="en-IN" sz="2400" spc="-1" strike="noStrike">
              <a:solidFill>
                <a:srgbClr val="ffffff"/>
              </a:solidFill>
              <a:latin typeface="Arial"/>
            </a:endParaRPr>
          </a:p>
          <a:p>
            <a:pPr marL="457200" indent="-304920" algn="ctr">
              <a:lnSpc>
                <a:spcPct val="100000"/>
              </a:lnSpc>
              <a:tabLst>
                <a:tab algn="l" pos="0"/>
              </a:tabLst>
            </a:pP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256320" y="536040"/>
            <a:ext cx="6552720" cy="4408920"/>
          </a:xfrm>
          <a:prstGeom prst="rect">
            <a:avLst/>
          </a:prstGeom>
          <a:noFill/>
          <a:ln w="0">
            <a:noFill/>
          </a:ln>
        </p:spPr>
        <p:txBody>
          <a:bodyPr lIns="0" rIns="0" tIns="0" bIns="0" anchor="t">
            <a:noAutofit/>
          </a:bodyPr>
          <a:p>
            <a:pPr indent="0" algn="ctr">
              <a:lnSpc>
                <a:spcPct val="100000"/>
              </a:lnSpc>
              <a:buNone/>
            </a:pPr>
            <a:r>
              <a:rPr b="1" i="1" lang="en-US" sz="2000" spc="-1" strike="noStrike">
                <a:solidFill>
                  <a:schemeClr val="lt2"/>
                </a:solidFill>
                <a:latin typeface="Rajdhani"/>
                <a:ea typeface="Rajdhani"/>
              </a:rPr>
              <a:t>Humans have a tendency to show their emotions unknowingly mainly they reflect the face</a:t>
            </a:r>
            <a:br>
              <a:rPr sz="1800"/>
            </a:br>
            <a:br>
              <a:rPr sz="1800"/>
            </a:br>
            <a:r>
              <a:rPr b="1" lang="en-US" sz="1800" spc="-1" strike="noStrike">
                <a:solidFill>
                  <a:schemeClr val="lt2"/>
                </a:solidFill>
                <a:latin typeface="Rajdhani"/>
                <a:ea typeface="Rajdhani"/>
              </a:rPr>
              <a:t>1.  This project mainly focuses on the user's preferred music that is recommended due to the emotional awareness</a:t>
            </a:r>
            <a:br>
              <a:rPr sz="1800"/>
            </a:br>
            <a:br>
              <a:rPr sz="1800"/>
            </a:br>
            <a:r>
              <a:rPr b="1" lang="en-US" sz="1800" spc="-1" strike="noStrike">
                <a:solidFill>
                  <a:schemeClr val="lt2"/>
                </a:solidFill>
                <a:latin typeface="Rajdhani"/>
                <a:ea typeface="Rajdhani"/>
              </a:rPr>
              <a:t>2. Once the application starts working it takes input from user like enter the language and singer name.</a:t>
            </a:r>
            <a:br>
              <a:rPr sz="1800"/>
            </a:br>
            <a:br>
              <a:rPr sz="1800"/>
            </a:br>
            <a:r>
              <a:rPr b="1" lang="en-US" sz="1800" spc="-1" strike="noStrike">
                <a:solidFill>
                  <a:schemeClr val="lt2"/>
                </a:solidFill>
                <a:latin typeface="Rajdhani"/>
                <a:ea typeface="Rajdhani"/>
              </a:rPr>
              <a:t>3. After clicking on recommend me a song button it automatically captures images with the webcam or any other physiological devices.</a:t>
            </a:r>
            <a:br>
              <a:rPr sz="1800"/>
            </a:br>
            <a:br>
              <a:rPr sz="1800"/>
            </a:br>
            <a:r>
              <a:rPr b="1" lang="en-US" sz="1800" spc="-1" strike="noStrike">
                <a:solidFill>
                  <a:schemeClr val="lt2"/>
                </a:solidFill>
                <a:latin typeface="Rajdhani"/>
                <a:ea typeface="Rajdhani"/>
              </a:rPr>
              <a:t>4. After detecting mood it redirect user to YouTube and show the playlist of song . Songs make the user mood better and music is one of the best aid to change the mood.</a:t>
            </a:r>
            <a:br>
              <a:rPr sz="1800"/>
            </a:br>
            <a:br>
              <a:rPr sz="1800"/>
            </a:br>
            <a:endParaRPr b="0" lang="en-IN" sz="1800" spc="-1" strike="noStrike">
              <a:solidFill>
                <a:srgbClr val="000000"/>
              </a:solidFill>
              <a:latin typeface="Arial"/>
            </a:endParaRPr>
          </a:p>
        </p:txBody>
      </p:sp>
      <p:cxnSp>
        <p:nvCxnSpPr>
          <p:cNvPr id="388" name="Google Shape;137;p27"/>
          <p:cNvCxnSpPr/>
          <p:nvPr/>
        </p:nvCxnSpPr>
        <p:spPr>
          <a:xfrm>
            <a:off x="6933960" y="536040"/>
            <a:ext cx="360" cy="4280040"/>
          </a:xfrm>
          <a:prstGeom prst="straightConnector1">
            <a:avLst/>
          </a:prstGeom>
          <a:ln w="19050">
            <a:solidFill>
              <a:srgbClr val="f3f3f3"/>
            </a:solidFill>
            <a:round/>
            <a:headEnd len="med" type="oval" w="med"/>
            <a:tailEnd len="med" type="oval" w="med"/>
          </a:ln>
        </p:spPr>
      </p:cxnSp>
      <p:sp>
        <p:nvSpPr>
          <p:cNvPr id="389" name="PlaceHolder 2"/>
          <p:cNvSpPr>
            <a:spLocks noGrp="1"/>
          </p:cNvSpPr>
          <p:nvPr>
            <p:ph type="subTitle"/>
          </p:nvPr>
        </p:nvSpPr>
        <p:spPr>
          <a:xfrm>
            <a:off x="6674760" y="2361600"/>
            <a:ext cx="2212920" cy="959760"/>
          </a:xfrm>
          <a:prstGeom prst="rect">
            <a:avLst/>
          </a:prstGeom>
          <a:noFill/>
          <a:ln w="0">
            <a:noFill/>
          </a:ln>
        </p:spPr>
        <p:txBody>
          <a:bodyPr tIns="91440" bIns="91440" anchor="b">
            <a:noAutofit/>
          </a:bodyPr>
          <a:p>
            <a:pPr marL="457200" indent="-304920" algn="ctr">
              <a:lnSpc>
                <a:spcPct val="100000"/>
              </a:lnSpc>
              <a:tabLst>
                <a:tab algn="l" pos="0"/>
              </a:tabLst>
            </a:pPr>
            <a:r>
              <a:rPr b="1" lang="en-IN" sz="2800" spc="-1" strike="noStrike">
                <a:solidFill>
                  <a:srgbClr val="f3f3f3"/>
                </a:solidFill>
                <a:latin typeface="Calibri"/>
                <a:ea typeface="Fira Sans Condensed Light"/>
              </a:rPr>
              <a:t>Proposed System</a:t>
            </a:r>
            <a:endParaRPr b="0" lang="en-IN" sz="2800" spc="-1" strike="noStrike">
              <a:solidFill>
                <a:srgbClr val="ffffff"/>
              </a:solidFill>
              <a:latin typeface="Arial"/>
            </a:endParaRPr>
          </a:p>
          <a:p>
            <a:pPr marL="457200" indent="-304920" algn="ctr">
              <a:lnSpc>
                <a:spcPct val="100000"/>
              </a:lnSpc>
              <a:tabLst>
                <a:tab algn="l" pos="0"/>
              </a:tabLst>
            </a:pP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0" name="PlaceHolder 1"/>
          <p:cNvSpPr>
            <a:spLocks noGrp="1"/>
          </p:cNvSpPr>
          <p:nvPr>
            <p:ph type="subTitle"/>
          </p:nvPr>
        </p:nvSpPr>
        <p:spPr>
          <a:xfrm>
            <a:off x="1313280" y="611280"/>
            <a:ext cx="2919600" cy="2045880"/>
          </a:xfrm>
          <a:prstGeom prst="rect">
            <a:avLst/>
          </a:prstGeom>
          <a:noFill/>
          <a:ln w="0">
            <a:noFill/>
          </a:ln>
        </p:spPr>
        <p:txBody>
          <a:bodyPr tIns="91440" bIns="91440" anchor="ctr">
            <a:noAutofit/>
          </a:bodyPr>
          <a:p>
            <a:pPr algn="just">
              <a:lnSpc>
                <a:spcPct val="100000"/>
              </a:lnSpc>
              <a:tabLst>
                <a:tab algn="l" pos="0"/>
              </a:tabLst>
            </a:pPr>
            <a:r>
              <a:rPr b="0" lang="en-US" sz="1400" spc="-1" strike="noStrike">
                <a:solidFill>
                  <a:schemeClr val="lt2"/>
                </a:solidFill>
                <a:latin typeface="Arial Narrow"/>
                <a:ea typeface="Fira Sans Condensed Light"/>
              </a:rPr>
              <a:t>The main objective of this session is to capture images so here we are using the common device i.e, webcam or can use any other physiological devices. for that purpose we are using the computer vision library. This makes it easier to integrate it with other libraries which can also use Numpy.</a:t>
            </a:r>
            <a:endParaRPr b="0" lang="en-IN" sz="1400" spc="-1" strike="noStrike">
              <a:solidFill>
                <a:srgbClr val="ffffff"/>
              </a:solidFill>
              <a:latin typeface="Arial"/>
            </a:endParaRPr>
          </a:p>
        </p:txBody>
      </p:sp>
      <p:sp>
        <p:nvSpPr>
          <p:cNvPr id="391" name="PlaceHolder 2"/>
          <p:cNvSpPr>
            <a:spLocks noGrp="1"/>
          </p:cNvSpPr>
          <p:nvPr>
            <p:ph type="subTitle"/>
          </p:nvPr>
        </p:nvSpPr>
        <p:spPr>
          <a:xfrm>
            <a:off x="5938920" y="633960"/>
            <a:ext cx="3103920" cy="2221200"/>
          </a:xfrm>
          <a:prstGeom prst="rect">
            <a:avLst/>
          </a:prstGeom>
          <a:noFill/>
          <a:ln w="0">
            <a:noFill/>
          </a:ln>
        </p:spPr>
        <p:txBody>
          <a:bodyPr tIns="91440" bIns="91440" anchor="ctr">
            <a:noAutofit/>
          </a:bodyPr>
          <a:p>
            <a:pPr algn="just">
              <a:lnSpc>
                <a:spcPct val="100000"/>
              </a:lnSpc>
              <a:tabLst>
                <a:tab algn="l" pos="0"/>
              </a:tabLst>
            </a:pPr>
            <a:r>
              <a:rPr b="0" lang="en-US" sz="1400" spc="-1" strike="noStrike">
                <a:solidFill>
                  <a:srgbClr val="ffffff"/>
                </a:solidFill>
                <a:latin typeface="Arial Narrow"/>
                <a:ea typeface="Fira Sans Condensed Light"/>
              </a:rPr>
              <a:t>The face recognition is considered as one of the best way to determine a person's mood. For detecting face we use mediapipe library. MediaPipe is an open-source, cross-platform Machine Learning framework It can be used to make cutting-edge Machine Learning Models like face detection, multi-hand tracking, object detection, and tracking, and many more</a:t>
            </a:r>
            <a:endParaRPr b="0" lang="en-IN" sz="1400" spc="-1" strike="noStrike">
              <a:solidFill>
                <a:srgbClr val="ffffff"/>
              </a:solidFill>
              <a:latin typeface="Arial"/>
            </a:endParaRPr>
          </a:p>
        </p:txBody>
      </p:sp>
      <p:sp>
        <p:nvSpPr>
          <p:cNvPr id="392" name="PlaceHolder 3"/>
          <p:cNvSpPr>
            <a:spLocks noGrp="1"/>
          </p:cNvSpPr>
          <p:nvPr>
            <p:ph type="subTitle"/>
          </p:nvPr>
        </p:nvSpPr>
        <p:spPr>
          <a:xfrm>
            <a:off x="1493280" y="3008160"/>
            <a:ext cx="3138840" cy="2028600"/>
          </a:xfrm>
          <a:prstGeom prst="rect">
            <a:avLst/>
          </a:prstGeom>
          <a:noFill/>
          <a:ln w="0">
            <a:noFill/>
          </a:ln>
        </p:spPr>
        <p:txBody>
          <a:bodyPr tIns="91440" bIns="91440" anchor="ctr">
            <a:noAutofit/>
          </a:bodyPr>
          <a:p>
            <a:pPr algn="just">
              <a:lnSpc>
                <a:spcPct val="100000"/>
              </a:lnSpc>
              <a:tabLst>
                <a:tab algn="l" pos="0"/>
              </a:tabLst>
            </a:pPr>
            <a:r>
              <a:rPr b="0" lang="en-US" sz="1400" spc="-1" strike="noStrike">
                <a:solidFill>
                  <a:schemeClr val="lt2"/>
                </a:solidFill>
                <a:latin typeface="Arial Narrow"/>
                <a:ea typeface="Fira Sans Condensed Light"/>
              </a:rPr>
              <a:t>When the face is detected successfully, it draw some landmarks on face and hands to extract the face and hands for the further analysis. In the next step It is performs the comparision between the input data and with stored one so it can predict the class that contain the emotion. If it contains one of the five emotions anger, sad, neutral, happy or Rockrock. </a:t>
            </a:r>
            <a:endParaRPr b="0" lang="en-IN" sz="1400" spc="-1" strike="noStrike">
              <a:solidFill>
                <a:srgbClr val="ffffff"/>
              </a:solidFill>
              <a:latin typeface="Arial"/>
            </a:endParaRPr>
          </a:p>
        </p:txBody>
      </p:sp>
      <p:sp>
        <p:nvSpPr>
          <p:cNvPr id="393" name="PlaceHolder 4"/>
          <p:cNvSpPr>
            <a:spLocks noGrp="1"/>
          </p:cNvSpPr>
          <p:nvPr>
            <p:ph type="subTitle"/>
          </p:nvPr>
        </p:nvSpPr>
        <p:spPr>
          <a:xfrm>
            <a:off x="6423120" y="3464280"/>
            <a:ext cx="2619720" cy="1285560"/>
          </a:xfrm>
          <a:prstGeom prst="rect">
            <a:avLst/>
          </a:prstGeom>
          <a:noFill/>
          <a:ln w="0">
            <a:noFill/>
          </a:ln>
        </p:spPr>
        <p:txBody>
          <a:bodyPr tIns="91440" bIns="91440" anchor="ctr">
            <a:noAutofit/>
          </a:bodyPr>
          <a:p>
            <a:pPr algn="just">
              <a:lnSpc>
                <a:spcPct val="100000"/>
              </a:lnSpc>
              <a:tabLst>
                <a:tab algn="l" pos="0"/>
              </a:tabLst>
            </a:pPr>
            <a:r>
              <a:rPr b="0" lang="en-US" sz="1400" spc="-1" strike="noStrike">
                <a:solidFill>
                  <a:schemeClr val="lt2"/>
                </a:solidFill>
                <a:latin typeface="Arial Narrow"/>
                <a:ea typeface="Fira Sans Condensed Light"/>
              </a:rPr>
              <a:t>The input images that is acquired is from the web camera and is used to capture real-time images. After detect emotion redirect to YouTube and suggest music according to its emotion.</a:t>
            </a:r>
            <a:endParaRPr b="0" lang="en-IN" sz="1400" spc="-1" strike="noStrike">
              <a:solidFill>
                <a:srgbClr val="ffffff"/>
              </a:solidFill>
              <a:latin typeface="Arial"/>
            </a:endParaRPr>
          </a:p>
        </p:txBody>
      </p:sp>
      <p:sp>
        <p:nvSpPr>
          <p:cNvPr id="394" name="PlaceHolder 5"/>
          <p:cNvSpPr>
            <a:spLocks noGrp="1"/>
          </p:cNvSpPr>
          <p:nvPr>
            <p:ph type="title"/>
          </p:nvPr>
        </p:nvSpPr>
        <p:spPr>
          <a:xfrm>
            <a:off x="875880" y="7200"/>
            <a:ext cx="7703640" cy="572400"/>
          </a:xfrm>
          <a:prstGeom prst="rect">
            <a:avLst/>
          </a:prstGeom>
          <a:noFill/>
          <a:ln w="0">
            <a:noFill/>
          </a:ln>
        </p:spPr>
        <p:txBody>
          <a:bodyPr tIns="91440" bIns="91440" anchor="t">
            <a:noAutofit/>
          </a:bodyPr>
          <a:p>
            <a:pPr indent="0" algn="ctr">
              <a:lnSpc>
                <a:spcPct val="100000"/>
              </a:lnSpc>
              <a:buNone/>
              <a:tabLst>
                <a:tab algn="l" pos="0"/>
              </a:tabLst>
            </a:pPr>
            <a:r>
              <a:rPr b="1" lang="en" sz="3000" spc="-1" strike="noStrike">
                <a:solidFill>
                  <a:schemeClr val="lt2"/>
                </a:solidFill>
                <a:latin typeface="Rajdhani"/>
                <a:ea typeface="Rajdhani"/>
              </a:rPr>
              <a:t>Methodology</a:t>
            </a:r>
            <a:endParaRPr b="0" lang="en-IN" sz="3000" spc="-1" strike="noStrike">
              <a:solidFill>
                <a:srgbClr val="000000"/>
              </a:solidFill>
              <a:latin typeface="Arial"/>
            </a:endParaRPr>
          </a:p>
        </p:txBody>
      </p:sp>
      <p:cxnSp>
        <p:nvCxnSpPr>
          <p:cNvPr id="395" name="Google Shape;258;p31"/>
          <p:cNvCxnSpPr/>
          <p:nvPr/>
        </p:nvCxnSpPr>
        <p:spPr>
          <a:xfrm>
            <a:off x="1303920" y="670320"/>
            <a:ext cx="360" cy="1928160"/>
          </a:xfrm>
          <a:prstGeom prst="straightConnector1">
            <a:avLst/>
          </a:prstGeom>
          <a:ln w="19050">
            <a:solidFill>
              <a:srgbClr val="f3f3f3"/>
            </a:solidFill>
            <a:round/>
            <a:headEnd len="med" type="oval" w="med"/>
            <a:tailEnd len="med" type="oval" w="med"/>
          </a:ln>
        </p:spPr>
      </p:cxnSp>
      <p:cxnSp>
        <p:nvCxnSpPr>
          <p:cNvPr id="396" name="Google Shape;259;p31"/>
          <p:cNvCxnSpPr/>
          <p:nvPr/>
        </p:nvCxnSpPr>
        <p:spPr>
          <a:xfrm>
            <a:off x="5938560" y="633600"/>
            <a:ext cx="3960" cy="2205000"/>
          </a:xfrm>
          <a:prstGeom prst="straightConnector1">
            <a:avLst/>
          </a:prstGeom>
          <a:ln w="19050">
            <a:solidFill>
              <a:srgbClr val="f3f3f3"/>
            </a:solidFill>
            <a:round/>
            <a:headEnd len="med" type="oval" w="med"/>
            <a:tailEnd len="med" type="oval" w="med"/>
          </a:ln>
        </p:spPr>
      </p:cxnSp>
      <p:cxnSp>
        <p:nvCxnSpPr>
          <p:cNvPr id="397" name="Google Shape;353;p31"/>
          <p:cNvCxnSpPr/>
          <p:nvPr/>
        </p:nvCxnSpPr>
        <p:spPr>
          <a:xfrm>
            <a:off x="1493280" y="2980800"/>
            <a:ext cx="360" cy="2083680"/>
          </a:xfrm>
          <a:prstGeom prst="straightConnector1">
            <a:avLst/>
          </a:prstGeom>
          <a:ln w="19050">
            <a:solidFill>
              <a:srgbClr val="f3f3f3"/>
            </a:solidFill>
            <a:round/>
            <a:headEnd len="med" type="oval" w="med"/>
            <a:tailEnd len="med" type="oval" w="med"/>
          </a:ln>
        </p:spPr>
      </p:cxnSp>
      <p:cxnSp>
        <p:nvCxnSpPr>
          <p:cNvPr id="398" name="Google Shape;354;p31"/>
          <p:cNvCxnSpPr/>
          <p:nvPr/>
        </p:nvCxnSpPr>
        <p:spPr>
          <a:xfrm>
            <a:off x="6426000" y="3370320"/>
            <a:ext cx="3240" cy="1666800"/>
          </a:xfrm>
          <a:prstGeom prst="straightConnector1">
            <a:avLst/>
          </a:prstGeom>
          <a:ln w="19050">
            <a:solidFill>
              <a:srgbClr val="f3f3f3"/>
            </a:solidFill>
            <a:round/>
            <a:headEnd len="med" type="oval" w="med"/>
            <a:tailEnd len="med" type="oval" w="med"/>
          </a:ln>
        </p:spPr>
      </p:cxnSp>
      <p:sp>
        <p:nvSpPr>
          <p:cNvPr id="399" name="TextBox 6"/>
          <p:cNvSpPr/>
          <p:nvPr/>
        </p:nvSpPr>
        <p:spPr>
          <a:xfrm>
            <a:off x="4615560" y="3776400"/>
            <a:ext cx="2099880" cy="485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IN" sz="1200" spc="-1" strike="noStrike">
                <a:solidFill>
                  <a:srgbClr val="f3f3f3"/>
                </a:solidFill>
                <a:latin typeface="Arial"/>
                <a:ea typeface="Arial"/>
              </a:rPr>
              <a:t>MUSIC RECOMMENDATION</a:t>
            </a:r>
            <a:r>
              <a:rPr b="1" i="1" lang="en-IN" sz="1400" spc="-1" strike="noStrike">
                <a:solidFill>
                  <a:srgbClr val="000000"/>
                </a:solidFill>
                <a:latin typeface="Arial"/>
                <a:ea typeface="Arial"/>
              </a:rPr>
              <a:t>: </a:t>
            </a:r>
            <a:endParaRPr b="0" lang="en-IN" sz="1400" spc="-1" strike="noStrike">
              <a:solidFill>
                <a:srgbClr val="ffffff"/>
              </a:solidFill>
              <a:latin typeface="Arial"/>
            </a:endParaRPr>
          </a:p>
        </p:txBody>
      </p:sp>
      <p:sp>
        <p:nvSpPr>
          <p:cNvPr id="400" name="TextBox 401"/>
          <p:cNvSpPr/>
          <p:nvPr/>
        </p:nvSpPr>
        <p:spPr>
          <a:xfrm>
            <a:off x="-78840" y="3709440"/>
            <a:ext cx="1698120" cy="45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IN" sz="1200" spc="-1" strike="noStrike">
                <a:solidFill>
                  <a:srgbClr val="f3f3f3"/>
                </a:solidFill>
                <a:latin typeface="Arial"/>
                <a:ea typeface="Arial"/>
              </a:rPr>
              <a:t>EMOTION CLASSIFICATION</a:t>
            </a:r>
            <a:endParaRPr b="0" lang="en-IN" sz="1200" spc="-1" strike="noStrike">
              <a:solidFill>
                <a:srgbClr val="ffffff"/>
              </a:solidFill>
              <a:latin typeface="Arial"/>
            </a:endParaRPr>
          </a:p>
        </p:txBody>
      </p:sp>
      <p:sp>
        <p:nvSpPr>
          <p:cNvPr id="401" name="TextBox 402"/>
          <p:cNvSpPr/>
          <p:nvPr/>
        </p:nvSpPr>
        <p:spPr>
          <a:xfrm>
            <a:off x="4386960" y="1216800"/>
            <a:ext cx="2099880" cy="45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IN" sz="1200" spc="-1" strike="noStrike">
                <a:solidFill>
                  <a:srgbClr val="f3f3f3"/>
                </a:solidFill>
                <a:latin typeface="Arial"/>
                <a:ea typeface="Arial"/>
              </a:rPr>
              <a:t>FACE </a:t>
            </a:r>
            <a:endParaRPr b="0" lang="en-IN" sz="1200" spc="-1" strike="noStrike">
              <a:solidFill>
                <a:srgbClr val="ffffff"/>
              </a:solidFill>
              <a:latin typeface="Arial"/>
            </a:endParaRPr>
          </a:p>
          <a:p>
            <a:pPr algn="ctr">
              <a:lnSpc>
                <a:spcPct val="100000"/>
              </a:lnSpc>
            </a:pPr>
            <a:r>
              <a:rPr b="1" i="1" lang="en-IN" sz="1200" spc="-1" strike="noStrike">
                <a:solidFill>
                  <a:srgbClr val="f3f3f3"/>
                </a:solidFill>
                <a:latin typeface="Arial"/>
                <a:ea typeface="Arial"/>
              </a:rPr>
              <a:t>DETECTION</a:t>
            </a:r>
            <a:endParaRPr b="0" lang="en-IN" sz="1200" spc="-1" strike="noStrike">
              <a:solidFill>
                <a:srgbClr val="ffffff"/>
              </a:solidFill>
              <a:latin typeface="Arial"/>
            </a:endParaRPr>
          </a:p>
        </p:txBody>
      </p:sp>
      <p:sp>
        <p:nvSpPr>
          <p:cNvPr id="402" name="TextBox 403"/>
          <p:cNvSpPr/>
          <p:nvPr/>
        </p:nvSpPr>
        <p:spPr>
          <a:xfrm>
            <a:off x="-279720" y="1274400"/>
            <a:ext cx="2099880" cy="45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IN" sz="1200" spc="-1" strike="noStrike">
                <a:solidFill>
                  <a:srgbClr val="f3f3f3"/>
                </a:solidFill>
                <a:latin typeface="Arial"/>
                <a:ea typeface="Arial"/>
              </a:rPr>
              <a:t>FACE </a:t>
            </a:r>
            <a:endParaRPr b="0" lang="en-IN" sz="1200" spc="-1" strike="noStrike">
              <a:solidFill>
                <a:srgbClr val="ffffff"/>
              </a:solidFill>
              <a:latin typeface="Arial"/>
            </a:endParaRPr>
          </a:p>
          <a:p>
            <a:pPr algn="ctr">
              <a:lnSpc>
                <a:spcPct val="100000"/>
              </a:lnSpc>
            </a:pPr>
            <a:r>
              <a:rPr b="1" lang="en-IN" sz="1200" spc="-1" strike="noStrike">
                <a:solidFill>
                  <a:srgbClr val="f3f3f3"/>
                </a:solidFill>
                <a:latin typeface="Arial"/>
                <a:ea typeface="Arial"/>
              </a:rPr>
              <a:t>CAPTURING</a:t>
            </a:r>
            <a:endParaRPr b="0" lang="en-IN"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LibreOffice/7.4.2.3$Windows_X86_64 LibreOffice_project/382eef1f22670f7f4118c8c2dd222ec7ad009daf</Application>
  <AppVersion>15.0000</AppVersion>
  <Words>1171</Words>
  <Paragraphs>82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2024-04-29T23:24:58Z</dcterms:modified>
  <cp:revision>5</cp:revision>
  <dc:subject/>
  <dc:title>FACIAL RECOGINIZATION TO DETECT MOOD AND SUGGEST SONG ACCORDINGLY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13</vt:i4>
  </property>
</Properties>
</file>